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96" r:id="rId3"/>
    <p:sldId id="297" r:id="rId4"/>
    <p:sldId id="295" r:id="rId5"/>
    <p:sldId id="322" r:id="rId6"/>
    <p:sldId id="316" r:id="rId7"/>
    <p:sldId id="321" r:id="rId8"/>
    <p:sldId id="320" r:id="rId9"/>
    <p:sldId id="310" r:id="rId10"/>
    <p:sldId id="311" r:id="rId11"/>
    <p:sldId id="309" r:id="rId12"/>
    <p:sldId id="312" r:id="rId13"/>
    <p:sldId id="300" r:id="rId14"/>
    <p:sldId id="306" r:id="rId15"/>
    <p:sldId id="301" r:id="rId16"/>
    <p:sldId id="302" r:id="rId17"/>
    <p:sldId id="314" r:id="rId18"/>
    <p:sldId id="315" r:id="rId19"/>
    <p:sldId id="299" r:id="rId20"/>
    <p:sldId id="307" r:id="rId21"/>
    <p:sldId id="308" r:id="rId22"/>
    <p:sldId id="304" r:id="rId23"/>
    <p:sldId id="305" r:id="rId24"/>
    <p:sldId id="317" r:id="rId25"/>
    <p:sldId id="318" r:id="rId26"/>
    <p:sldId id="293" r:id="rId27"/>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A0A3"/>
    <a:srgbClr val="2D63AF"/>
    <a:srgbClr val="014C93"/>
    <a:srgbClr val="0297D6"/>
    <a:srgbClr val="2E64AF"/>
    <a:srgbClr val="042C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0" autoAdjust="0"/>
    <p:restoredTop sz="86332"/>
  </p:normalViewPr>
  <p:slideViewPr>
    <p:cSldViewPr snapToGrid="0">
      <p:cViewPr varScale="1">
        <p:scale>
          <a:sx n="76" d="100"/>
          <a:sy n="76" d="100"/>
        </p:scale>
        <p:origin x="132" y="76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9" d="100"/>
          <a:sy n="99" d="100"/>
        </p:scale>
        <p:origin x="21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2626CA-BFD8-4476-9751-51A61FC1D5AA}"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6C9F6D50-0164-467F-A356-083A919146C6}">
      <dgm:prSet/>
      <dgm:spPr/>
      <dgm:t>
        <a:bodyPr/>
        <a:lstStyle/>
        <a:p>
          <a:r>
            <a:rPr lang="en-US" dirty="0"/>
            <a:t>Deadlines – have an idea of what term you might graduate – look up the deadline and make a note</a:t>
          </a:r>
        </a:p>
      </dgm:t>
    </dgm:pt>
    <dgm:pt modelId="{1886C283-C061-46E5-9C32-34A89752BD65}" type="parTrans" cxnId="{E9454920-BBE1-415F-AA66-64AC87060402}">
      <dgm:prSet/>
      <dgm:spPr/>
      <dgm:t>
        <a:bodyPr/>
        <a:lstStyle/>
        <a:p>
          <a:endParaRPr lang="en-US"/>
        </a:p>
      </dgm:t>
    </dgm:pt>
    <dgm:pt modelId="{99A03BC6-3793-44BC-B22D-A9EEA0CB2252}" type="sibTrans" cxnId="{E9454920-BBE1-415F-AA66-64AC87060402}">
      <dgm:prSet/>
      <dgm:spPr/>
      <dgm:t>
        <a:bodyPr/>
        <a:lstStyle/>
        <a:p>
          <a:endParaRPr lang="en-US"/>
        </a:p>
      </dgm:t>
    </dgm:pt>
    <dgm:pt modelId="{186C7970-DB93-4A10-8C47-9ECFE86CD73F}">
      <dgm:prSet/>
      <dgm:spPr/>
      <dgm:t>
        <a:bodyPr/>
        <a:lstStyle/>
        <a:p>
          <a:r>
            <a:rPr lang="en-US" dirty="0"/>
            <a:t>Masters and PHD – Candidacy Form</a:t>
          </a:r>
        </a:p>
        <a:p>
          <a:r>
            <a:rPr lang="en-US" dirty="0"/>
            <a:t>Certificates – Review </a:t>
          </a:r>
          <a:r>
            <a:rPr lang="en-US" dirty="0" err="1"/>
            <a:t>UmDegree</a:t>
          </a:r>
          <a:endParaRPr lang="en-US" dirty="0"/>
        </a:p>
      </dgm:t>
    </dgm:pt>
    <dgm:pt modelId="{2841E193-D2AF-43F4-B1C4-E3A330E3A1B8}" type="parTrans" cxnId="{C0261A1C-845D-4ACF-8D56-3FAB43FCE5F6}">
      <dgm:prSet/>
      <dgm:spPr/>
      <dgm:t>
        <a:bodyPr/>
        <a:lstStyle/>
        <a:p>
          <a:endParaRPr lang="en-US"/>
        </a:p>
      </dgm:t>
    </dgm:pt>
    <dgm:pt modelId="{1E4E74E5-3B71-4B92-BBC7-55DB3E7260FD}" type="sibTrans" cxnId="{C0261A1C-845D-4ACF-8D56-3FAB43FCE5F6}">
      <dgm:prSet/>
      <dgm:spPr/>
      <dgm:t>
        <a:bodyPr/>
        <a:lstStyle/>
        <a:p>
          <a:endParaRPr lang="en-US"/>
        </a:p>
      </dgm:t>
    </dgm:pt>
    <dgm:pt modelId="{EA4D1D83-D716-462E-926E-277076D4AD1E}">
      <dgm:prSet/>
      <dgm:spPr/>
      <dgm:t>
        <a:bodyPr/>
        <a:lstStyle/>
        <a:p>
          <a:r>
            <a:rPr lang="en-US"/>
            <a:t>File </a:t>
          </a:r>
          <a:r>
            <a:rPr lang="en-US" dirty="0"/>
            <a:t>for Graduation</a:t>
          </a:r>
        </a:p>
      </dgm:t>
    </dgm:pt>
    <dgm:pt modelId="{F8B1C1BF-39B6-430A-BFA6-2E96E61A9E56}" type="parTrans" cxnId="{F30EA69A-00BF-4F0E-BE85-C925CE00FD20}">
      <dgm:prSet/>
      <dgm:spPr/>
      <dgm:t>
        <a:bodyPr/>
        <a:lstStyle/>
        <a:p>
          <a:endParaRPr lang="en-US"/>
        </a:p>
      </dgm:t>
    </dgm:pt>
    <dgm:pt modelId="{4FED91E8-E979-40C0-A790-D9FC014670EF}" type="sibTrans" cxnId="{F30EA69A-00BF-4F0E-BE85-C925CE00FD20}">
      <dgm:prSet/>
      <dgm:spPr/>
      <dgm:t>
        <a:bodyPr/>
        <a:lstStyle/>
        <a:p>
          <a:endParaRPr lang="en-US"/>
        </a:p>
      </dgm:t>
    </dgm:pt>
    <dgm:pt modelId="{256C9285-8D48-4088-A1AD-D2E6C6AE8394}" type="pres">
      <dgm:prSet presAssocID="{CA2626CA-BFD8-4476-9751-51A61FC1D5AA}" presName="hierChild1" presStyleCnt="0">
        <dgm:presLayoutVars>
          <dgm:chPref val="1"/>
          <dgm:dir/>
          <dgm:animOne val="branch"/>
          <dgm:animLvl val="lvl"/>
          <dgm:resizeHandles/>
        </dgm:presLayoutVars>
      </dgm:prSet>
      <dgm:spPr/>
    </dgm:pt>
    <dgm:pt modelId="{3E1E229A-501D-4628-950D-07BCB18F00EA}" type="pres">
      <dgm:prSet presAssocID="{6C9F6D50-0164-467F-A356-083A919146C6}" presName="hierRoot1" presStyleCnt="0"/>
      <dgm:spPr/>
    </dgm:pt>
    <dgm:pt modelId="{ECB7BE58-B360-4F38-BEF1-E85D462145FB}" type="pres">
      <dgm:prSet presAssocID="{6C9F6D50-0164-467F-A356-083A919146C6}" presName="composite" presStyleCnt="0"/>
      <dgm:spPr/>
    </dgm:pt>
    <dgm:pt modelId="{95B9DD97-C81C-499A-821B-54C9EE7B21AC}" type="pres">
      <dgm:prSet presAssocID="{6C9F6D50-0164-467F-A356-083A919146C6}" presName="background" presStyleLbl="node0" presStyleIdx="0" presStyleCnt="3"/>
      <dgm:spPr/>
    </dgm:pt>
    <dgm:pt modelId="{51A3FBFB-8E53-441A-BF34-D5BEDBDACA5D}" type="pres">
      <dgm:prSet presAssocID="{6C9F6D50-0164-467F-A356-083A919146C6}" presName="text" presStyleLbl="fgAcc0" presStyleIdx="0" presStyleCnt="3">
        <dgm:presLayoutVars>
          <dgm:chPref val="3"/>
        </dgm:presLayoutVars>
      </dgm:prSet>
      <dgm:spPr/>
    </dgm:pt>
    <dgm:pt modelId="{ECB23C62-4D81-4391-9311-6700FE048B6E}" type="pres">
      <dgm:prSet presAssocID="{6C9F6D50-0164-467F-A356-083A919146C6}" presName="hierChild2" presStyleCnt="0"/>
      <dgm:spPr/>
    </dgm:pt>
    <dgm:pt modelId="{967E8860-C0BB-4561-85C9-FFA4A197D890}" type="pres">
      <dgm:prSet presAssocID="{EA4D1D83-D716-462E-926E-277076D4AD1E}" presName="hierRoot1" presStyleCnt="0"/>
      <dgm:spPr/>
    </dgm:pt>
    <dgm:pt modelId="{64245AA9-451D-4CAE-A5F9-622B742C7A5C}" type="pres">
      <dgm:prSet presAssocID="{EA4D1D83-D716-462E-926E-277076D4AD1E}" presName="composite" presStyleCnt="0"/>
      <dgm:spPr/>
    </dgm:pt>
    <dgm:pt modelId="{BD29D410-D3F0-4346-9A0B-A4FBEFCD883C}" type="pres">
      <dgm:prSet presAssocID="{EA4D1D83-D716-462E-926E-277076D4AD1E}" presName="background" presStyleLbl="node0" presStyleIdx="1" presStyleCnt="3"/>
      <dgm:spPr/>
    </dgm:pt>
    <dgm:pt modelId="{ABCCDD83-2948-453E-8EED-133A05F09830}" type="pres">
      <dgm:prSet presAssocID="{EA4D1D83-D716-462E-926E-277076D4AD1E}" presName="text" presStyleLbl="fgAcc0" presStyleIdx="1" presStyleCnt="3">
        <dgm:presLayoutVars>
          <dgm:chPref val="3"/>
        </dgm:presLayoutVars>
      </dgm:prSet>
      <dgm:spPr/>
    </dgm:pt>
    <dgm:pt modelId="{E6F740BF-8C71-4448-9D7C-B306FE9E6C8D}" type="pres">
      <dgm:prSet presAssocID="{EA4D1D83-D716-462E-926E-277076D4AD1E}" presName="hierChild2" presStyleCnt="0"/>
      <dgm:spPr/>
    </dgm:pt>
    <dgm:pt modelId="{87AF37D7-D8C8-4AB6-841E-C60B1A7033F6}" type="pres">
      <dgm:prSet presAssocID="{186C7970-DB93-4A10-8C47-9ECFE86CD73F}" presName="hierRoot1" presStyleCnt="0"/>
      <dgm:spPr/>
    </dgm:pt>
    <dgm:pt modelId="{BC821D1B-6DB0-42C6-A03A-B9E643E1522F}" type="pres">
      <dgm:prSet presAssocID="{186C7970-DB93-4A10-8C47-9ECFE86CD73F}" presName="composite" presStyleCnt="0"/>
      <dgm:spPr/>
    </dgm:pt>
    <dgm:pt modelId="{7C7422B0-4573-4BAE-B2BF-79E32932A714}" type="pres">
      <dgm:prSet presAssocID="{186C7970-DB93-4A10-8C47-9ECFE86CD73F}" presName="background" presStyleLbl="node0" presStyleIdx="2" presStyleCnt="3"/>
      <dgm:spPr/>
    </dgm:pt>
    <dgm:pt modelId="{F6578C38-3FCB-4A76-8441-F8B79C7A2308}" type="pres">
      <dgm:prSet presAssocID="{186C7970-DB93-4A10-8C47-9ECFE86CD73F}" presName="text" presStyleLbl="fgAcc0" presStyleIdx="2" presStyleCnt="3">
        <dgm:presLayoutVars>
          <dgm:chPref val="3"/>
        </dgm:presLayoutVars>
      </dgm:prSet>
      <dgm:spPr/>
    </dgm:pt>
    <dgm:pt modelId="{0247A3ED-1FFD-45B5-AF82-811A41A5367C}" type="pres">
      <dgm:prSet presAssocID="{186C7970-DB93-4A10-8C47-9ECFE86CD73F}" presName="hierChild2" presStyleCnt="0"/>
      <dgm:spPr/>
    </dgm:pt>
  </dgm:ptLst>
  <dgm:cxnLst>
    <dgm:cxn modelId="{C0261A1C-845D-4ACF-8D56-3FAB43FCE5F6}" srcId="{CA2626CA-BFD8-4476-9751-51A61FC1D5AA}" destId="{186C7970-DB93-4A10-8C47-9ECFE86CD73F}" srcOrd="2" destOrd="0" parTransId="{2841E193-D2AF-43F4-B1C4-E3A330E3A1B8}" sibTransId="{1E4E74E5-3B71-4B92-BBC7-55DB3E7260FD}"/>
    <dgm:cxn modelId="{E9454920-BBE1-415F-AA66-64AC87060402}" srcId="{CA2626CA-BFD8-4476-9751-51A61FC1D5AA}" destId="{6C9F6D50-0164-467F-A356-083A919146C6}" srcOrd="0" destOrd="0" parTransId="{1886C283-C061-46E5-9C32-34A89752BD65}" sibTransId="{99A03BC6-3793-44BC-B22D-A9EEA0CB2252}"/>
    <dgm:cxn modelId="{F30EA69A-00BF-4F0E-BE85-C925CE00FD20}" srcId="{CA2626CA-BFD8-4476-9751-51A61FC1D5AA}" destId="{EA4D1D83-D716-462E-926E-277076D4AD1E}" srcOrd="1" destOrd="0" parTransId="{F8B1C1BF-39B6-430A-BFA6-2E96E61A9E56}" sibTransId="{4FED91E8-E979-40C0-A790-D9FC014670EF}"/>
    <dgm:cxn modelId="{2B7CDAB5-5A60-4199-97AA-48463D483715}" type="presOf" srcId="{EA4D1D83-D716-462E-926E-277076D4AD1E}" destId="{ABCCDD83-2948-453E-8EED-133A05F09830}" srcOrd="0" destOrd="0" presId="urn:microsoft.com/office/officeart/2005/8/layout/hierarchy1"/>
    <dgm:cxn modelId="{8471B6E1-B7A1-4BCC-BA3E-EA841717BB00}" type="presOf" srcId="{6C9F6D50-0164-467F-A356-083A919146C6}" destId="{51A3FBFB-8E53-441A-BF34-D5BEDBDACA5D}" srcOrd="0" destOrd="0" presId="urn:microsoft.com/office/officeart/2005/8/layout/hierarchy1"/>
    <dgm:cxn modelId="{A0926DF4-34B3-4D3A-8C5B-28325EA30EFB}" type="presOf" srcId="{CA2626CA-BFD8-4476-9751-51A61FC1D5AA}" destId="{256C9285-8D48-4088-A1AD-D2E6C6AE8394}" srcOrd="0" destOrd="0" presId="urn:microsoft.com/office/officeart/2005/8/layout/hierarchy1"/>
    <dgm:cxn modelId="{96A9A1FF-918C-496F-9D00-FA8EE4285C9D}" type="presOf" srcId="{186C7970-DB93-4A10-8C47-9ECFE86CD73F}" destId="{F6578C38-3FCB-4A76-8441-F8B79C7A2308}" srcOrd="0" destOrd="0" presId="urn:microsoft.com/office/officeart/2005/8/layout/hierarchy1"/>
    <dgm:cxn modelId="{CD1D6302-53C1-4B0E-8D1B-50EB9B77EED1}" type="presParOf" srcId="{256C9285-8D48-4088-A1AD-D2E6C6AE8394}" destId="{3E1E229A-501D-4628-950D-07BCB18F00EA}" srcOrd="0" destOrd="0" presId="urn:microsoft.com/office/officeart/2005/8/layout/hierarchy1"/>
    <dgm:cxn modelId="{CB9909CD-DF6E-4204-BC52-04E9DE3C290E}" type="presParOf" srcId="{3E1E229A-501D-4628-950D-07BCB18F00EA}" destId="{ECB7BE58-B360-4F38-BEF1-E85D462145FB}" srcOrd="0" destOrd="0" presId="urn:microsoft.com/office/officeart/2005/8/layout/hierarchy1"/>
    <dgm:cxn modelId="{1E2B09A2-3925-4678-BD49-82EC34FE004D}" type="presParOf" srcId="{ECB7BE58-B360-4F38-BEF1-E85D462145FB}" destId="{95B9DD97-C81C-499A-821B-54C9EE7B21AC}" srcOrd="0" destOrd="0" presId="urn:microsoft.com/office/officeart/2005/8/layout/hierarchy1"/>
    <dgm:cxn modelId="{70D4782B-3CB6-4ADB-8ECB-78C47BF59D16}" type="presParOf" srcId="{ECB7BE58-B360-4F38-BEF1-E85D462145FB}" destId="{51A3FBFB-8E53-441A-BF34-D5BEDBDACA5D}" srcOrd="1" destOrd="0" presId="urn:microsoft.com/office/officeart/2005/8/layout/hierarchy1"/>
    <dgm:cxn modelId="{2EA8389F-A17D-4822-9CEC-BCD5BF5585F0}" type="presParOf" srcId="{3E1E229A-501D-4628-950D-07BCB18F00EA}" destId="{ECB23C62-4D81-4391-9311-6700FE048B6E}" srcOrd="1" destOrd="0" presId="urn:microsoft.com/office/officeart/2005/8/layout/hierarchy1"/>
    <dgm:cxn modelId="{91D6C9E1-F9DB-41FA-B43A-B92273B208D1}" type="presParOf" srcId="{256C9285-8D48-4088-A1AD-D2E6C6AE8394}" destId="{967E8860-C0BB-4561-85C9-FFA4A197D890}" srcOrd="1" destOrd="0" presId="urn:microsoft.com/office/officeart/2005/8/layout/hierarchy1"/>
    <dgm:cxn modelId="{5AA05577-6179-42AE-A405-ECA08F3D4A6F}" type="presParOf" srcId="{967E8860-C0BB-4561-85C9-FFA4A197D890}" destId="{64245AA9-451D-4CAE-A5F9-622B742C7A5C}" srcOrd="0" destOrd="0" presId="urn:microsoft.com/office/officeart/2005/8/layout/hierarchy1"/>
    <dgm:cxn modelId="{B36047D7-B0EC-471C-8626-7E6FBA5EA9A0}" type="presParOf" srcId="{64245AA9-451D-4CAE-A5F9-622B742C7A5C}" destId="{BD29D410-D3F0-4346-9A0B-A4FBEFCD883C}" srcOrd="0" destOrd="0" presId="urn:microsoft.com/office/officeart/2005/8/layout/hierarchy1"/>
    <dgm:cxn modelId="{031DBFE5-34A5-4822-A827-5BA7F168B350}" type="presParOf" srcId="{64245AA9-451D-4CAE-A5F9-622B742C7A5C}" destId="{ABCCDD83-2948-453E-8EED-133A05F09830}" srcOrd="1" destOrd="0" presId="urn:microsoft.com/office/officeart/2005/8/layout/hierarchy1"/>
    <dgm:cxn modelId="{E368DA80-3C43-4255-B024-5EBEF36ED5D6}" type="presParOf" srcId="{967E8860-C0BB-4561-85C9-FFA4A197D890}" destId="{E6F740BF-8C71-4448-9D7C-B306FE9E6C8D}" srcOrd="1" destOrd="0" presId="urn:microsoft.com/office/officeart/2005/8/layout/hierarchy1"/>
    <dgm:cxn modelId="{E8D2D971-29EB-4964-B19B-D834431385AE}" type="presParOf" srcId="{256C9285-8D48-4088-A1AD-D2E6C6AE8394}" destId="{87AF37D7-D8C8-4AB6-841E-C60B1A7033F6}" srcOrd="2" destOrd="0" presId="urn:microsoft.com/office/officeart/2005/8/layout/hierarchy1"/>
    <dgm:cxn modelId="{D9EECD3F-AF0A-47D9-BCBC-270388E17BED}" type="presParOf" srcId="{87AF37D7-D8C8-4AB6-841E-C60B1A7033F6}" destId="{BC821D1B-6DB0-42C6-A03A-B9E643E1522F}" srcOrd="0" destOrd="0" presId="urn:microsoft.com/office/officeart/2005/8/layout/hierarchy1"/>
    <dgm:cxn modelId="{A34CD47D-8DE0-4C99-8959-D70DF0BB5DAB}" type="presParOf" srcId="{BC821D1B-6DB0-42C6-A03A-B9E643E1522F}" destId="{7C7422B0-4573-4BAE-B2BF-79E32932A714}" srcOrd="0" destOrd="0" presId="urn:microsoft.com/office/officeart/2005/8/layout/hierarchy1"/>
    <dgm:cxn modelId="{E6D3B591-51C2-4050-BBB1-13C65502E4DF}" type="presParOf" srcId="{BC821D1B-6DB0-42C6-A03A-B9E643E1522F}" destId="{F6578C38-3FCB-4A76-8441-F8B79C7A2308}" srcOrd="1" destOrd="0" presId="urn:microsoft.com/office/officeart/2005/8/layout/hierarchy1"/>
    <dgm:cxn modelId="{CA8D1176-59D8-4856-B3C8-CAA94FE35D44}" type="presParOf" srcId="{87AF37D7-D8C8-4AB6-841E-C60B1A7033F6}" destId="{0247A3ED-1FFD-45B5-AF82-811A41A5367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259E2D-3754-4050-8DB1-6AD7B190857C}"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9C78970D-F415-46F2-9F48-5BFA733D99EF}">
      <dgm:prSet/>
      <dgm:spPr/>
      <dgm:t>
        <a:bodyPr/>
        <a:lstStyle/>
        <a:p>
          <a:r>
            <a:rPr lang="en-US"/>
            <a:t>Student Defends</a:t>
          </a:r>
        </a:p>
      </dgm:t>
    </dgm:pt>
    <dgm:pt modelId="{89670A84-8464-4A6F-88AF-363F999A5DA2}" type="parTrans" cxnId="{851374E5-1788-4B5B-8F87-2294C8F0EA5D}">
      <dgm:prSet/>
      <dgm:spPr/>
      <dgm:t>
        <a:bodyPr/>
        <a:lstStyle/>
        <a:p>
          <a:endParaRPr lang="en-US"/>
        </a:p>
      </dgm:t>
    </dgm:pt>
    <dgm:pt modelId="{491F4B56-BA64-4CD8-9C9A-6C6A00E14786}" type="sibTrans" cxnId="{851374E5-1788-4B5B-8F87-2294C8F0EA5D}">
      <dgm:prSet/>
      <dgm:spPr/>
      <dgm:t>
        <a:bodyPr/>
        <a:lstStyle/>
        <a:p>
          <a:endParaRPr lang="en-US"/>
        </a:p>
      </dgm:t>
    </dgm:pt>
    <dgm:pt modelId="{29202DC9-B9A7-4E25-92A0-1D46DCF100A4}">
      <dgm:prSet/>
      <dgm:spPr/>
      <dgm:t>
        <a:bodyPr/>
        <a:lstStyle/>
        <a:p>
          <a:r>
            <a:rPr lang="en-US"/>
            <a:t>Student makes any corrections the committee recommends</a:t>
          </a:r>
        </a:p>
      </dgm:t>
    </dgm:pt>
    <dgm:pt modelId="{ECD61124-BA0D-4B6B-8A78-5D038142B599}" type="parTrans" cxnId="{C1C2A243-7CFF-436E-89C9-9CA938052E7E}">
      <dgm:prSet/>
      <dgm:spPr/>
      <dgm:t>
        <a:bodyPr/>
        <a:lstStyle/>
        <a:p>
          <a:endParaRPr lang="en-US"/>
        </a:p>
      </dgm:t>
    </dgm:pt>
    <dgm:pt modelId="{600E470A-308C-4939-8E67-04F287B9F238}" type="sibTrans" cxnId="{C1C2A243-7CFF-436E-89C9-9CA938052E7E}">
      <dgm:prSet/>
      <dgm:spPr/>
      <dgm:t>
        <a:bodyPr/>
        <a:lstStyle/>
        <a:p>
          <a:endParaRPr lang="en-US"/>
        </a:p>
      </dgm:t>
    </dgm:pt>
    <dgm:pt modelId="{255F3CEA-78B7-4B35-A661-5609ABFBB03D}">
      <dgm:prSet/>
      <dgm:spPr/>
      <dgm:t>
        <a:bodyPr/>
        <a:lstStyle/>
        <a:p>
          <a:r>
            <a:rPr lang="en-US" dirty="0"/>
            <a:t>Student upload defended Thesis /Dissertation to ProQuest by the deadline</a:t>
          </a:r>
        </a:p>
      </dgm:t>
    </dgm:pt>
    <dgm:pt modelId="{066B0456-B399-405E-97AB-5CC6FF10019D}" type="parTrans" cxnId="{05BAFE72-35DB-43E6-8743-7E9DADC5209C}">
      <dgm:prSet/>
      <dgm:spPr/>
      <dgm:t>
        <a:bodyPr/>
        <a:lstStyle/>
        <a:p>
          <a:endParaRPr lang="en-US"/>
        </a:p>
      </dgm:t>
    </dgm:pt>
    <dgm:pt modelId="{179A93C8-E6C7-4825-8E8B-8EE7C94F87F2}" type="sibTrans" cxnId="{05BAFE72-35DB-43E6-8743-7E9DADC5209C}">
      <dgm:prSet/>
      <dgm:spPr/>
      <dgm:t>
        <a:bodyPr/>
        <a:lstStyle/>
        <a:p>
          <a:endParaRPr lang="en-US"/>
        </a:p>
      </dgm:t>
    </dgm:pt>
    <dgm:pt modelId="{6988779A-8A11-4691-8C91-2896FD1E7510}">
      <dgm:prSet/>
      <dgm:spPr/>
      <dgm:t>
        <a:bodyPr/>
        <a:lstStyle/>
        <a:p>
          <a:r>
            <a:rPr lang="en-US"/>
            <a:t>Graduate School reviews for formatting and sends any needed corrections to the student</a:t>
          </a:r>
        </a:p>
      </dgm:t>
    </dgm:pt>
    <dgm:pt modelId="{ADC64402-FE91-4A4A-BB1F-A1F8F14DA7DE}" type="parTrans" cxnId="{9A42285B-F77C-4819-B201-0414536B0CC4}">
      <dgm:prSet/>
      <dgm:spPr/>
      <dgm:t>
        <a:bodyPr/>
        <a:lstStyle/>
        <a:p>
          <a:endParaRPr lang="en-US"/>
        </a:p>
      </dgm:t>
    </dgm:pt>
    <dgm:pt modelId="{7E1D6936-013C-401F-BC75-0EFADD28BE91}" type="sibTrans" cxnId="{9A42285B-F77C-4819-B201-0414536B0CC4}">
      <dgm:prSet/>
      <dgm:spPr/>
      <dgm:t>
        <a:bodyPr/>
        <a:lstStyle/>
        <a:p>
          <a:endParaRPr lang="en-US"/>
        </a:p>
      </dgm:t>
    </dgm:pt>
    <dgm:pt modelId="{DFA1E850-CA91-4979-8C4E-CAD93E4DF5CD}">
      <dgm:prSet/>
      <dgm:spPr/>
      <dgm:t>
        <a:bodyPr/>
        <a:lstStyle/>
        <a:p>
          <a:r>
            <a:rPr lang="en-US" dirty="0"/>
            <a:t>Student makes corrections and resubmits to ProQuest by the deadline</a:t>
          </a:r>
        </a:p>
      </dgm:t>
    </dgm:pt>
    <dgm:pt modelId="{6812A84D-C648-47F4-AC1B-8BF93E427D6E}" type="parTrans" cxnId="{24DAB55C-0627-49DA-A1C9-C23270215AF9}">
      <dgm:prSet/>
      <dgm:spPr/>
      <dgm:t>
        <a:bodyPr/>
        <a:lstStyle/>
        <a:p>
          <a:endParaRPr lang="en-US"/>
        </a:p>
      </dgm:t>
    </dgm:pt>
    <dgm:pt modelId="{1E44A21C-14D2-4782-B598-A40890F72D58}" type="sibTrans" cxnId="{24DAB55C-0627-49DA-A1C9-C23270215AF9}">
      <dgm:prSet/>
      <dgm:spPr/>
      <dgm:t>
        <a:bodyPr/>
        <a:lstStyle/>
        <a:p>
          <a:endParaRPr lang="en-US"/>
        </a:p>
      </dgm:t>
    </dgm:pt>
    <dgm:pt modelId="{656A08EA-69A4-4429-BFF6-0E2F6EBCF56D}">
      <dgm:prSet/>
      <dgm:spPr/>
      <dgm:t>
        <a:bodyPr/>
        <a:lstStyle/>
        <a:p>
          <a:r>
            <a:rPr lang="en-US"/>
            <a:t>Thesis/Dissertation is approved</a:t>
          </a:r>
        </a:p>
      </dgm:t>
    </dgm:pt>
    <dgm:pt modelId="{56C25159-2BED-4B38-8994-8915B88A505E}" type="parTrans" cxnId="{C48508F9-3CF3-47DD-9EC5-D0D6ED6CA853}">
      <dgm:prSet/>
      <dgm:spPr/>
      <dgm:t>
        <a:bodyPr/>
        <a:lstStyle/>
        <a:p>
          <a:endParaRPr lang="en-US"/>
        </a:p>
      </dgm:t>
    </dgm:pt>
    <dgm:pt modelId="{BAC9C7E8-E601-4BEE-93BE-D620A34414FE}" type="sibTrans" cxnId="{C48508F9-3CF3-47DD-9EC5-D0D6ED6CA853}">
      <dgm:prSet/>
      <dgm:spPr/>
      <dgm:t>
        <a:bodyPr/>
        <a:lstStyle/>
        <a:p>
          <a:endParaRPr lang="en-US"/>
        </a:p>
      </dgm:t>
    </dgm:pt>
    <dgm:pt modelId="{C4B2966F-0911-4C0D-A214-735DE55455CC}" type="pres">
      <dgm:prSet presAssocID="{1F259E2D-3754-4050-8DB1-6AD7B190857C}" presName="Name0" presStyleCnt="0">
        <dgm:presLayoutVars>
          <dgm:dir/>
          <dgm:resizeHandles val="exact"/>
        </dgm:presLayoutVars>
      </dgm:prSet>
      <dgm:spPr/>
    </dgm:pt>
    <dgm:pt modelId="{484F35FB-CF21-412F-AAFD-747E82D343C6}" type="pres">
      <dgm:prSet presAssocID="{9C78970D-F415-46F2-9F48-5BFA733D99EF}" presName="node" presStyleLbl="node1" presStyleIdx="0" presStyleCnt="6">
        <dgm:presLayoutVars>
          <dgm:bulletEnabled val="1"/>
        </dgm:presLayoutVars>
      </dgm:prSet>
      <dgm:spPr/>
    </dgm:pt>
    <dgm:pt modelId="{36D402BF-8277-4107-B328-4C915AD3C0AF}" type="pres">
      <dgm:prSet presAssocID="{491F4B56-BA64-4CD8-9C9A-6C6A00E14786}" presName="sibTrans" presStyleLbl="sibTrans1D1" presStyleIdx="0" presStyleCnt="5"/>
      <dgm:spPr/>
    </dgm:pt>
    <dgm:pt modelId="{11688E2D-33AD-403C-B042-708DF597D40C}" type="pres">
      <dgm:prSet presAssocID="{491F4B56-BA64-4CD8-9C9A-6C6A00E14786}" presName="connectorText" presStyleLbl="sibTrans1D1" presStyleIdx="0" presStyleCnt="5"/>
      <dgm:spPr/>
    </dgm:pt>
    <dgm:pt modelId="{B5B1EE2A-B91B-47BF-876E-BEF3022E0A0D}" type="pres">
      <dgm:prSet presAssocID="{29202DC9-B9A7-4E25-92A0-1D46DCF100A4}" presName="node" presStyleLbl="node1" presStyleIdx="1" presStyleCnt="6">
        <dgm:presLayoutVars>
          <dgm:bulletEnabled val="1"/>
        </dgm:presLayoutVars>
      </dgm:prSet>
      <dgm:spPr/>
    </dgm:pt>
    <dgm:pt modelId="{50F92933-42D4-47B2-9757-D35E4C46769F}" type="pres">
      <dgm:prSet presAssocID="{600E470A-308C-4939-8E67-04F287B9F238}" presName="sibTrans" presStyleLbl="sibTrans1D1" presStyleIdx="1" presStyleCnt="5"/>
      <dgm:spPr/>
    </dgm:pt>
    <dgm:pt modelId="{7FBE5514-02A4-478B-91E2-7B0122D0F56D}" type="pres">
      <dgm:prSet presAssocID="{600E470A-308C-4939-8E67-04F287B9F238}" presName="connectorText" presStyleLbl="sibTrans1D1" presStyleIdx="1" presStyleCnt="5"/>
      <dgm:spPr/>
    </dgm:pt>
    <dgm:pt modelId="{03575053-55EE-4ADD-A2D8-D78B6318C5E0}" type="pres">
      <dgm:prSet presAssocID="{255F3CEA-78B7-4B35-A661-5609ABFBB03D}" presName="node" presStyleLbl="node1" presStyleIdx="2" presStyleCnt="6">
        <dgm:presLayoutVars>
          <dgm:bulletEnabled val="1"/>
        </dgm:presLayoutVars>
      </dgm:prSet>
      <dgm:spPr/>
    </dgm:pt>
    <dgm:pt modelId="{FA4037D4-40DF-435D-837D-9DFD6EB5C8D9}" type="pres">
      <dgm:prSet presAssocID="{179A93C8-E6C7-4825-8E8B-8EE7C94F87F2}" presName="sibTrans" presStyleLbl="sibTrans1D1" presStyleIdx="2" presStyleCnt="5"/>
      <dgm:spPr/>
    </dgm:pt>
    <dgm:pt modelId="{524D8502-CADB-44EA-9D2B-289AC63F80DA}" type="pres">
      <dgm:prSet presAssocID="{179A93C8-E6C7-4825-8E8B-8EE7C94F87F2}" presName="connectorText" presStyleLbl="sibTrans1D1" presStyleIdx="2" presStyleCnt="5"/>
      <dgm:spPr/>
    </dgm:pt>
    <dgm:pt modelId="{436A4332-BE5A-4228-9F67-82568CD53A79}" type="pres">
      <dgm:prSet presAssocID="{6988779A-8A11-4691-8C91-2896FD1E7510}" presName="node" presStyleLbl="node1" presStyleIdx="3" presStyleCnt="6">
        <dgm:presLayoutVars>
          <dgm:bulletEnabled val="1"/>
        </dgm:presLayoutVars>
      </dgm:prSet>
      <dgm:spPr/>
    </dgm:pt>
    <dgm:pt modelId="{D3F0AB13-558F-49A2-B26C-A9695A267E8B}" type="pres">
      <dgm:prSet presAssocID="{7E1D6936-013C-401F-BC75-0EFADD28BE91}" presName="sibTrans" presStyleLbl="sibTrans1D1" presStyleIdx="3" presStyleCnt="5"/>
      <dgm:spPr/>
    </dgm:pt>
    <dgm:pt modelId="{ADB2519F-D1B3-4B87-9BAA-F9C5040DC958}" type="pres">
      <dgm:prSet presAssocID="{7E1D6936-013C-401F-BC75-0EFADD28BE91}" presName="connectorText" presStyleLbl="sibTrans1D1" presStyleIdx="3" presStyleCnt="5"/>
      <dgm:spPr/>
    </dgm:pt>
    <dgm:pt modelId="{0E07B7B4-8286-4ABC-9120-3599C6654D5E}" type="pres">
      <dgm:prSet presAssocID="{DFA1E850-CA91-4979-8C4E-CAD93E4DF5CD}" presName="node" presStyleLbl="node1" presStyleIdx="4" presStyleCnt="6" custLinFactNeighborX="-13323">
        <dgm:presLayoutVars>
          <dgm:bulletEnabled val="1"/>
        </dgm:presLayoutVars>
      </dgm:prSet>
      <dgm:spPr/>
    </dgm:pt>
    <dgm:pt modelId="{49AE6F33-7980-4BCB-9F8F-6D75E6443C21}" type="pres">
      <dgm:prSet presAssocID="{1E44A21C-14D2-4782-B598-A40890F72D58}" presName="sibTrans" presStyleLbl="sibTrans1D1" presStyleIdx="4" presStyleCnt="5"/>
      <dgm:spPr/>
    </dgm:pt>
    <dgm:pt modelId="{CEAB12F8-C3F5-4029-9AA0-4EE3CA14A87B}" type="pres">
      <dgm:prSet presAssocID="{1E44A21C-14D2-4782-B598-A40890F72D58}" presName="connectorText" presStyleLbl="sibTrans1D1" presStyleIdx="4" presStyleCnt="5"/>
      <dgm:spPr/>
    </dgm:pt>
    <dgm:pt modelId="{FB70B809-06DD-4B70-BB7D-448612BDA14A}" type="pres">
      <dgm:prSet presAssocID="{656A08EA-69A4-4429-BFF6-0E2F6EBCF56D}" presName="node" presStyleLbl="node1" presStyleIdx="5" presStyleCnt="6">
        <dgm:presLayoutVars>
          <dgm:bulletEnabled val="1"/>
        </dgm:presLayoutVars>
      </dgm:prSet>
      <dgm:spPr/>
    </dgm:pt>
  </dgm:ptLst>
  <dgm:cxnLst>
    <dgm:cxn modelId="{1D13CF02-CD65-45F9-8E74-7888F7568994}" type="presOf" srcId="{255F3CEA-78B7-4B35-A661-5609ABFBB03D}" destId="{03575053-55EE-4ADD-A2D8-D78B6318C5E0}" srcOrd="0" destOrd="0" presId="urn:microsoft.com/office/officeart/2016/7/layout/RepeatingBendingProcessNew"/>
    <dgm:cxn modelId="{EDF6D213-BEC1-4ACD-B66A-6C95D79AA69E}" type="presOf" srcId="{9C78970D-F415-46F2-9F48-5BFA733D99EF}" destId="{484F35FB-CF21-412F-AAFD-747E82D343C6}" srcOrd="0" destOrd="0" presId="urn:microsoft.com/office/officeart/2016/7/layout/RepeatingBendingProcessNew"/>
    <dgm:cxn modelId="{8C43FF1B-CED3-4311-A4F1-C60B06D76000}" type="presOf" srcId="{1F259E2D-3754-4050-8DB1-6AD7B190857C}" destId="{C4B2966F-0911-4C0D-A214-735DE55455CC}" srcOrd="0" destOrd="0" presId="urn:microsoft.com/office/officeart/2016/7/layout/RepeatingBendingProcessNew"/>
    <dgm:cxn modelId="{FFEFCC23-9A8A-4B52-8AE4-021F2DF69F1C}" type="presOf" srcId="{656A08EA-69A4-4429-BFF6-0E2F6EBCF56D}" destId="{FB70B809-06DD-4B70-BB7D-448612BDA14A}" srcOrd="0" destOrd="0" presId="urn:microsoft.com/office/officeart/2016/7/layout/RepeatingBendingProcessNew"/>
    <dgm:cxn modelId="{9A42285B-F77C-4819-B201-0414536B0CC4}" srcId="{1F259E2D-3754-4050-8DB1-6AD7B190857C}" destId="{6988779A-8A11-4691-8C91-2896FD1E7510}" srcOrd="3" destOrd="0" parTransId="{ADC64402-FE91-4A4A-BB1F-A1F8F14DA7DE}" sibTransId="{7E1D6936-013C-401F-BC75-0EFADD28BE91}"/>
    <dgm:cxn modelId="{51AAD25B-D34D-4BB2-80EE-2A2CC1B38D9C}" type="presOf" srcId="{600E470A-308C-4939-8E67-04F287B9F238}" destId="{50F92933-42D4-47B2-9757-D35E4C46769F}" srcOrd="0" destOrd="0" presId="urn:microsoft.com/office/officeart/2016/7/layout/RepeatingBendingProcessNew"/>
    <dgm:cxn modelId="{24DAB55C-0627-49DA-A1C9-C23270215AF9}" srcId="{1F259E2D-3754-4050-8DB1-6AD7B190857C}" destId="{DFA1E850-CA91-4979-8C4E-CAD93E4DF5CD}" srcOrd="4" destOrd="0" parTransId="{6812A84D-C648-47F4-AC1B-8BF93E427D6E}" sibTransId="{1E44A21C-14D2-4782-B598-A40890F72D58}"/>
    <dgm:cxn modelId="{E6942860-7E9F-4DC6-9000-38D7395E31B1}" type="presOf" srcId="{DFA1E850-CA91-4979-8C4E-CAD93E4DF5CD}" destId="{0E07B7B4-8286-4ABC-9120-3599C6654D5E}" srcOrd="0" destOrd="0" presId="urn:microsoft.com/office/officeart/2016/7/layout/RepeatingBendingProcessNew"/>
    <dgm:cxn modelId="{C1C2A243-7CFF-436E-89C9-9CA938052E7E}" srcId="{1F259E2D-3754-4050-8DB1-6AD7B190857C}" destId="{29202DC9-B9A7-4E25-92A0-1D46DCF100A4}" srcOrd="1" destOrd="0" parTransId="{ECD61124-BA0D-4B6B-8A78-5D038142B599}" sibTransId="{600E470A-308C-4939-8E67-04F287B9F238}"/>
    <dgm:cxn modelId="{C76D0445-67CE-46B5-9FBF-C88678E932B1}" type="presOf" srcId="{6988779A-8A11-4691-8C91-2896FD1E7510}" destId="{436A4332-BE5A-4228-9F67-82568CD53A79}" srcOrd="0" destOrd="0" presId="urn:microsoft.com/office/officeart/2016/7/layout/RepeatingBendingProcessNew"/>
    <dgm:cxn modelId="{88A3AF49-40B5-4581-9FEA-261756FB6D97}" type="presOf" srcId="{29202DC9-B9A7-4E25-92A0-1D46DCF100A4}" destId="{B5B1EE2A-B91B-47BF-876E-BEF3022E0A0D}" srcOrd="0" destOrd="0" presId="urn:microsoft.com/office/officeart/2016/7/layout/RepeatingBendingProcessNew"/>
    <dgm:cxn modelId="{2008876A-5A28-41B4-9475-BBB8220FA174}" type="presOf" srcId="{179A93C8-E6C7-4825-8E8B-8EE7C94F87F2}" destId="{524D8502-CADB-44EA-9D2B-289AC63F80DA}" srcOrd="1" destOrd="0" presId="urn:microsoft.com/office/officeart/2016/7/layout/RepeatingBendingProcessNew"/>
    <dgm:cxn modelId="{05BAFE72-35DB-43E6-8743-7E9DADC5209C}" srcId="{1F259E2D-3754-4050-8DB1-6AD7B190857C}" destId="{255F3CEA-78B7-4B35-A661-5609ABFBB03D}" srcOrd="2" destOrd="0" parTransId="{066B0456-B399-405E-97AB-5CC6FF10019D}" sibTransId="{179A93C8-E6C7-4825-8E8B-8EE7C94F87F2}"/>
    <dgm:cxn modelId="{17DCF279-B3CB-48B6-9C13-FCB4DA273A5E}" type="presOf" srcId="{7E1D6936-013C-401F-BC75-0EFADD28BE91}" destId="{D3F0AB13-558F-49A2-B26C-A9695A267E8B}" srcOrd="0" destOrd="0" presId="urn:microsoft.com/office/officeart/2016/7/layout/RepeatingBendingProcessNew"/>
    <dgm:cxn modelId="{C03D0188-6741-4B63-8C44-0BB7B18D98F5}" type="presOf" srcId="{1E44A21C-14D2-4782-B598-A40890F72D58}" destId="{CEAB12F8-C3F5-4029-9AA0-4EE3CA14A87B}" srcOrd="1" destOrd="0" presId="urn:microsoft.com/office/officeart/2016/7/layout/RepeatingBendingProcessNew"/>
    <dgm:cxn modelId="{E918218E-B3F9-4DC1-95F7-0C07F91B06FA}" type="presOf" srcId="{491F4B56-BA64-4CD8-9C9A-6C6A00E14786}" destId="{11688E2D-33AD-403C-B042-708DF597D40C}" srcOrd="1" destOrd="0" presId="urn:microsoft.com/office/officeart/2016/7/layout/RepeatingBendingProcessNew"/>
    <dgm:cxn modelId="{13D050A9-6B3A-427D-856E-BCE20AF55348}" type="presOf" srcId="{1E44A21C-14D2-4782-B598-A40890F72D58}" destId="{49AE6F33-7980-4BCB-9F8F-6D75E6443C21}" srcOrd="0" destOrd="0" presId="urn:microsoft.com/office/officeart/2016/7/layout/RepeatingBendingProcessNew"/>
    <dgm:cxn modelId="{570AB1B5-E705-45C6-BDB0-D4EAD91E379C}" type="presOf" srcId="{600E470A-308C-4939-8E67-04F287B9F238}" destId="{7FBE5514-02A4-478B-91E2-7B0122D0F56D}" srcOrd="1" destOrd="0" presId="urn:microsoft.com/office/officeart/2016/7/layout/RepeatingBendingProcessNew"/>
    <dgm:cxn modelId="{66DDD8B7-E334-4AD6-8A09-C4AF1F98AEA9}" type="presOf" srcId="{491F4B56-BA64-4CD8-9C9A-6C6A00E14786}" destId="{36D402BF-8277-4107-B328-4C915AD3C0AF}" srcOrd="0" destOrd="0" presId="urn:microsoft.com/office/officeart/2016/7/layout/RepeatingBendingProcessNew"/>
    <dgm:cxn modelId="{4024FCB7-58A7-443F-8DAF-05AD0F428543}" type="presOf" srcId="{179A93C8-E6C7-4825-8E8B-8EE7C94F87F2}" destId="{FA4037D4-40DF-435D-837D-9DFD6EB5C8D9}" srcOrd="0" destOrd="0" presId="urn:microsoft.com/office/officeart/2016/7/layout/RepeatingBendingProcessNew"/>
    <dgm:cxn modelId="{3FA674D4-55DC-45BA-A0A2-F8925139433A}" type="presOf" srcId="{7E1D6936-013C-401F-BC75-0EFADD28BE91}" destId="{ADB2519F-D1B3-4B87-9BAA-F9C5040DC958}" srcOrd="1" destOrd="0" presId="urn:microsoft.com/office/officeart/2016/7/layout/RepeatingBendingProcessNew"/>
    <dgm:cxn modelId="{851374E5-1788-4B5B-8F87-2294C8F0EA5D}" srcId="{1F259E2D-3754-4050-8DB1-6AD7B190857C}" destId="{9C78970D-F415-46F2-9F48-5BFA733D99EF}" srcOrd="0" destOrd="0" parTransId="{89670A84-8464-4A6F-88AF-363F999A5DA2}" sibTransId="{491F4B56-BA64-4CD8-9C9A-6C6A00E14786}"/>
    <dgm:cxn modelId="{C48508F9-3CF3-47DD-9EC5-D0D6ED6CA853}" srcId="{1F259E2D-3754-4050-8DB1-6AD7B190857C}" destId="{656A08EA-69A4-4429-BFF6-0E2F6EBCF56D}" srcOrd="5" destOrd="0" parTransId="{56C25159-2BED-4B38-8994-8915B88A505E}" sibTransId="{BAC9C7E8-E601-4BEE-93BE-D620A34414FE}"/>
    <dgm:cxn modelId="{3634FBFB-7073-4189-A42A-01BDAAB0135A}" type="presParOf" srcId="{C4B2966F-0911-4C0D-A214-735DE55455CC}" destId="{484F35FB-CF21-412F-AAFD-747E82D343C6}" srcOrd="0" destOrd="0" presId="urn:microsoft.com/office/officeart/2016/7/layout/RepeatingBendingProcessNew"/>
    <dgm:cxn modelId="{5066EF73-5D12-4CC9-B11A-E820B8209A5A}" type="presParOf" srcId="{C4B2966F-0911-4C0D-A214-735DE55455CC}" destId="{36D402BF-8277-4107-B328-4C915AD3C0AF}" srcOrd="1" destOrd="0" presId="urn:microsoft.com/office/officeart/2016/7/layout/RepeatingBendingProcessNew"/>
    <dgm:cxn modelId="{E57B7148-2370-4E87-85DC-C638FB58055E}" type="presParOf" srcId="{36D402BF-8277-4107-B328-4C915AD3C0AF}" destId="{11688E2D-33AD-403C-B042-708DF597D40C}" srcOrd="0" destOrd="0" presId="urn:microsoft.com/office/officeart/2016/7/layout/RepeatingBendingProcessNew"/>
    <dgm:cxn modelId="{BC7D7179-8981-4E79-BD4A-569EB30178A9}" type="presParOf" srcId="{C4B2966F-0911-4C0D-A214-735DE55455CC}" destId="{B5B1EE2A-B91B-47BF-876E-BEF3022E0A0D}" srcOrd="2" destOrd="0" presId="urn:microsoft.com/office/officeart/2016/7/layout/RepeatingBendingProcessNew"/>
    <dgm:cxn modelId="{C9C5C982-19AE-4A7A-980E-38042710C98C}" type="presParOf" srcId="{C4B2966F-0911-4C0D-A214-735DE55455CC}" destId="{50F92933-42D4-47B2-9757-D35E4C46769F}" srcOrd="3" destOrd="0" presId="urn:microsoft.com/office/officeart/2016/7/layout/RepeatingBendingProcessNew"/>
    <dgm:cxn modelId="{47B29E4D-BED0-4E9A-95CB-3AAF099F712D}" type="presParOf" srcId="{50F92933-42D4-47B2-9757-D35E4C46769F}" destId="{7FBE5514-02A4-478B-91E2-7B0122D0F56D}" srcOrd="0" destOrd="0" presId="urn:microsoft.com/office/officeart/2016/7/layout/RepeatingBendingProcessNew"/>
    <dgm:cxn modelId="{51712044-FE72-4C11-BFEB-9237071D3BC9}" type="presParOf" srcId="{C4B2966F-0911-4C0D-A214-735DE55455CC}" destId="{03575053-55EE-4ADD-A2D8-D78B6318C5E0}" srcOrd="4" destOrd="0" presId="urn:microsoft.com/office/officeart/2016/7/layout/RepeatingBendingProcessNew"/>
    <dgm:cxn modelId="{3E81F54D-64FD-4924-8FB9-EC561E25858B}" type="presParOf" srcId="{C4B2966F-0911-4C0D-A214-735DE55455CC}" destId="{FA4037D4-40DF-435D-837D-9DFD6EB5C8D9}" srcOrd="5" destOrd="0" presId="urn:microsoft.com/office/officeart/2016/7/layout/RepeatingBendingProcessNew"/>
    <dgm:cxn modelId="{3A5CAB2A-9648-4C7D-91D6-FC30A46B7310}" type="presParOf" srcId="{FA4037D4-40DF-435D-837D-9DFD6EB5C8D9}" destId="{524D8502-CADB-44EA-9D2B-289AC63F80DA}" srcOrd="0" destOrd="0" presId="urn:microsoft.com/office/officeart/2016/7/layout/RepeatingBendingProcessNew"/>
    <dgm:cxn modelId="{6A3BA383-BD05-4385-B839-A5E21215DD17}" type="presParOf" srcId="{C4B2966F-0911-4C0D-A214-735DE55455CC}" destId="{436A4332-BE5A-4228-9F67-82568CD53A79}" srcOrd="6" destOrd="0" presId="urn:microsoft.com/office/officeart/2016/7/layout/RepeatingBendingProcessNew"/>
    <dgm:cxn modelId="{921502DB-5F49-4726-B676-7FCFEB5E0F64}" type="presParOf" srcId="{C4B2966F-0911-4C0D-A214-735DE55455CC}" destId="{D3F0AB13-558F-49A2-B26C-A9695A267E8B}" srcOrd="7" destOrd="0" presId="urn:microsoft.com/office/officeart/2016/7/layout/RepeatingBendingProcessNew"/>
    <dgm:cxn modelId="{F5CB8168-06CF-412E-B156-5359A6076646}" type="presParOf" srcId="{D3F0AB13-558F-49A2-B26C-A9695A267E8B}" destId="{ADB2519F-D1B3-4B87-9BAA-F9C5040DC958}" srcOrd="0" destOrd="0" presId="urn:microsoft.com/office/officeart/2016/7/layout/RepeatingBendingProcessNew"/>
    <dgm:cxn modelId="{37BD3FAB-EFB6-43B1-BD13-75CC69995319}" type="presParOf" srcId="{C4B2966F-0911-4C0D-A214-735DE55455CC}" destId="{0E07B7B4-8286-4ABC-9120-3599C6654D5E}" srcOrd="8" destOrd="0" presId="urn:microsoft.com/office/officeart/2016/7/layout/RepeatingBendingProcessNew"/>
    <dgm:cxn modelId="{4112FA09-D61A-4B64-9552-8EA2708D5738}" type="presParOf" srcId="{C4B2966F-0911-4C0D-A214-735DE55455CC}" destId="{49AE6F33-7980-4BCB-9F8F-6D75E6443C21}" srcOrd="9" destOrd="0" presId="urn:microsoft.com/office/officeart/2016/7/layout/RepeatingBendingProcessNew"/>
    <dgm:cxn modelId="{B660BB5C-36E7-4B2D-BC55-44AABAFB180C}" type="presParOf" srcId="{49AE6F33-7980-4BCB-9F8F-6D75E6443C21}" destId="{CEAB12F8-C3F5-4029-9AA0-4EE3CA14A87B}" srcOrd="0" destOrd="0" presId="urn:microsoft.com/office/officeart/2016/7/layout/RepeatingBendingProcessNew"/>
    <dgm:cxn modelId="{0CFDA961-5CFC-4784-B936-A16BED7F5BEB}" type="presParOf" srcId="{C4B2966F-0911-4C0D-A214-735DE55455CC}" destId="{FB70B809-06DD-4B70-BB7D-448612BDA14A}"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9DD97-C81C-499A-821B-54C9EE7B21AC}">
      <dsp:nvSpPr>
        <dsp:cNvPr id="0" name=""/>
        <dsp:cNvSpPr/>
      </dsp:nvSpPr>
      <dsp:spPr>
        <a:xfrm>
          <a:off x="0"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A3FBFB-8E53-441A-BF34-D5BEDBDACA5D}">
      <dsp:nvSpPr>
        <dsp:cNvPr id="0" name=""/>
        <dsp:cNvSpPr/>
      </dsp:nvSpPr>
      <dsp:spPr>
        <a:xfrm>
          <a:off x="324326"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Deadlines – have an idea of what term you might graduate – look up the deadline and make a note</a:t>
          </a:r>
        </a:p>
      </dsp:txBody>
      <dsp:txXfrm>
        <a:off x="378614" y="886531"/>
        <a:ext cx="2810360" cy="1744948"/>
      </dsp:txXfrm>
    </dsp:sp>
    <dsp:sp modelId="{BD29D410-D3F0-4346-9A0B-A4FBEFCD883C}">
      <dsp:nvSpPr>
        <dsp:cNvPr id="0" name=""/>
        <dsp:cNvSpPr/>
      </dsp:nvSpPr>
      <dsp:spPr>
        <a:xfrm>
          <a:off x="3567588"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CCDD83-2948-453E-8EED-133A05F09830}">
      <dsp:nvSpPr>
        <dsp:cNvPr id="0" name=""/>
        <dsp:cNvSpPr/>
      </dsp:nvSpPr>
      <dsp:spPr>
        <a:xfrm>
          <a:off x="3891915"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File </a:t>
          </a:r>
          <a:r>
            <a:rPr lang="en-US" sz="2200" kern="1200" dirty="0"/>
            <a:t>for Graduation</a:t>
          </a:r>
        </a:p>
      </dsp:txBody>
      <dsp:txXfrm>
        <a:off x="3946203" y="886531"/>
        <a:ext cx="2810360" cy="1744948"/>
      </dsp:txXfrm>
    </dsp:sp>
    <dsp:sp modelId="{7C7422B0-4573-4BAE-B2BF-79E32932A714}">
      <dsp:nvSpPr>
        <dsp:cNvPr id="0" name=""/>
        <dsp:cNvSpPr/>
      </dsp:nvSpPr>
      <dsp:spPr>
        <a:xfrm>
          <a:off x="7135177"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578C38-3FCB-4A76-8441-F8B79C7A2308}">
      <dsp:nvSpPr>
        <dsp:cNvPr id="0" name=""/>
        <dsp:cNvSpPr/>
      </dsp:nvSpPr>
      <dsp:spPr>
        <a:xfrm>
          <a:off x="7459503"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Masters and PHD – Candidacy Form</a:t>
          </a:r>
        </a:p>
        <a:p>
          <a:pPr marL="0" lvl="0" indent="0" algn="ctr" defTabSz="977900">
            <a:lnSpc>
              <a:spcPct val="90000"/>
            </a:lnSpc>
            <a:spcBef>
              <a:spcPct val="0"/>
            </a:spcBef>
            <a:spcAft>
              <a:spcPct val="35000"/>
            </a:spcAft>
            <a:buNone/>
          </a:pPr>
          <a:r>
            <a:rPr lang="en-US" sz="2200" kern="1200" dirty="0"/>
            <a:t>Certificates – Review </a:t>
          </a:r>
          <a:r>
            <a:rPr lang="en-US" sz="2200" kern="1200" dirty="0" err="1"/>
            <a:t>UmDegree</a:t>
          </a:r>
          <a:endParaRPr lang="en-US" sz="2200" kern="1200" dirty="0"/>
        </a:p>
      </dsp:txBody>
      <dsp:txXfrm>
        <a:off x="7513791" y="886531"/>
        <a:ext cx="2810360" cy="1744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402BF-8277-4107-B328-4C915AD3C0AF}">
      <dsp:nvSpPr>
        <dsp:cNvPr id="0" name=""/>
        <dsp:cNvSpPr/>
      </dsp:nvSpPr>
      <dsp:spPr>
        <a:xfrm>
          <a:off x="2899779" y="686484"/>
          <a:ext cx="530464" cy="91440"/>
        </a:xfrm>
        <a:custGeom>
          <a:avLst/>
          <a:gdLst/>
          <a:ahLst/>
          <a:cxnLst/>
          <a:rect l="0" t="0" r="0" b="0"/>
          <a:pathLst>
            <a:path>
              <a:moveTo>
                <a:pt x="0" y="45720"/>
              </a:moveTo>
              <a:lnTo>
                <a:pt x="53046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50985" y="729398"/>
        <a:ext cx="28053" cy="5610"/>
      </dsp:txXfrm>
    </dsp:sp>
    <dsp:sp modelId="{484F35FB-CF21-412F-AAFD-747E82D343C6}">
      <dsp:nvSpPr>
        <dsp:cNvPr id="0" name=""/>
        <dsp:cNvSpPr/>
      </dsp:nvSpPr>
      <dsp:spPr>
        <a:xfrm>
          <a:off x="462167" y="380"/>
          <a:ext cx="2439412" cy="14636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533" tIns="125471" rIns="119533" bIns="125471" numCol="1" spcCol="1270" anchor="ctr" anchorCtr="0">
          <a:noAutofit/>
        </a:bodyPr>
        <a:lstStyle/>
        <a:p>
          <a:pPr marL="0" lvl="0" indent="0" algn="ctr" defTabSz="755650">
            <a:lnSpc>
              <a:spcPct val="90000"/>
            </a:lnSpc>
            <a:spcBef>
              <a:spcPct val="0"/>
            </a:spcBef>
            <a:spcAft>
              <a:spcPct val="35000"/>
            </a:spcAft>
            <a:buNone/>
          </a:pPr>
          <a:r>
            <a:rPr lang="en-US" sz="1700" kern="1200"/>
            <a:t>Student Defends</a:t>
          </a:r>
        </a:p>
      </dsp:txBody>
      <dsp:txXfrm>
        <a:off x="462167" y="380"/>
        <a:ext cx="2439412" cy="1463647"/>
      </dsp:txXfrm>
    </dsp:sp>
    <dsp:sp modelId="{50F92933-42D4-47B2-9757-D35E4C46769F}">
      <dsp:nvSpPr>
        <dsp:cNvPr id="0" name=""/>
        <dsp:cNvSpPr/>
      </dsp:nvSpPr>
      <dsp:spPr>
        <a:xfrm>
          <a:off x="1681873" y="1462227"/>
          <a:ext cx="3000476" cy="530464"/>
        </a:xfrm>
        <a:custGeom>
          <a:avLst/>
          <a:gdLst/>
          <a:ahLst/>
          <a:cxnLst/>
          <a:rect l="0" t="0" r="0" b="0"/>
          <a:pathLst>
            <a:path>
              <a:moveTo>
                <a:pt x="3000476" y="0"/>
              </a:moveTo>
              <a:lnTo>
                <a:pt x="3000476" y="282332"/>
              </a:lnTo>
              <a:lnTo>
                <a:pt x="0" y="282332"/>
              </a:lnTo>
              <a:lnTo>
                <a:pt x="0" y="530464"/>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5799" y="1724654"/>
        <a:ext cx="152624" cy="5610"/>
      </dsp:txXfrm>
    </dsp:sp>
    <dsp:sp modelId="{B5B1EE2A-B91B-47BF-876E-BEF3022E0A0D}">
      <dsp:nvSpPr>
        <dsp:cNvPr id="0" name=""/>
        <dsp:cNvSpPr/>
      </dsp:nvSpPr>
      <dsp:spPr>
        <a:xfrm>
          <a:off x="3462644" y="380"/>
          <a:ext cx="2439412" cy="14636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533" tIns="125471" rIns="119533" bIns="125471" numCol="1" spcCol="1270" anchor="ctr" anchorCtr="0">
          <a:noAutofit/>
        </a:bodyPr>
        <a:lstStyle/>
        <a:p>
          <a:pPr marL="0" lvl="0" indent="0" algn="ctr" defTabSz="755650">
            <a:lnSpc>
              <a:spcPct val="90000"/>
            </a:lnSpc>
            <a:spcBef>
              <a:spcPct val="0"/>
            </a:spcBef>
            <a:spcAft>
              <a:spcPct val="35000"/>
            </a:spcAft>
            <a:buNone/>
          </a:pPr>
          <a:r>
            <a:rPr lang="en-US" sz="1700" kern="1200"/>
            <a:t>Student makes any corrections the committee recommends</a:t>
          </a:r>
        </a:p>
      </dsp:txBody>
      <dsp:txXfrm>
        <a:off x="3462644" y="380"/>
        <a:ext cx="2439412" cy="1463647"/>
      </dsp:txXfrm>
    </dsp:sp>
    <dsp:sp modelId="{FA4037D4-40DF-435D-837D-9DFD6EB5C8D9}">
      <dsp:nvSpPr>
        <dsp:cNvPr id="0" name=""/>
        <dsp:cNvSpPr/>
      </dsp:nvSpPr>
      <dsp:spPr>
        <a:xfrm>
          <a:off x="2899779" y="2711196"/>
          <a:ext cx="530464" cy="91440"/>
        </a:xfrm>
        <a:custGeom>
          <a:avLst/>
          <a:gdLst/>
          <a:ahLst/>
          <a:cxnLst/>
          <a:rect l="0" t="0" r="0" b="0"/>
          <a:pathLst>
            <a:path>
              <a:moveTo>
                <a:pt x="0" y="45720"/>
              </a:moveTo>
              <a:lnTo>
                <a:pt x="53046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50985" y="2754110"/>
        <a:ext cx="28053" cy="5610"/>
      </dsp:txXfrm>
    </dsp:sp>
    <dsp:sp modelId="{03575053-55EE-4ADD-A2D8-D78B6318C5E0}">
      <dsp:nvSpPr>
        <dsp:cNvPr id="0" name=""/>
        <dsp:cNvSpPr/>
      </dsp:nvSpPr>
      <dsp:spPr>
        <a:xfrm>
          <a:off x="462167" y="2025092"/>
          <a:ext cx="2439412" cy="14636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533" tIns="125471" rIns="119533" bIns="125471" numCol="1" spcCol="1270" anchor="ctr" anchorCtr="0">
          <a:noAutofit/>
        </a:bodyPr>
        <a:lstStyle/>
        <a:p>
          <a:pPr marL="0" lvl="0" indent="0" algn="ctr" defTabSz="755650">
            <a:lnSpc>
              <a:spcPct val="90000"/>
            </a:lnSpc>
            <a:spcBef>
              <a:spcPct val="0"/>
            </a:spcBef>
            <a:spcAft>
              <a:spcPct val="35000"/>
            </a:spcAft>
            <a:buNone/>
          </a:pPr>
          <a:r>
            <a:rPr lang="en-US" sz="1700" kern="1200" dirty="0"/>
            <a:t>Student upload defended Thesis /Dissertation to ProQuest by the deadline</a:t>
          </a:r>
        </a:p>
      </dsp:txBody>
      <dsp:txXfrm>
        <a:off x="462167" y="2025092"/>
        <a:ext cx="2439412" cy="1463647"/>
      </dsp:txXfrm>
    </dsp:sp>
    <dsp:sp modelId="{D3F0AB13-558F-49A2-B26C-A9695A267E8B}">
      <dsp:nvSpPr>
        <dsp:cNvPr id="0" name=""/>
        <dsp:cNvSpPr/>
      </dsp:nvSpPr>
      <dsp:spPr>
        <a:xfrm>
          <a:off x="1356870" y="3486939"/>
          <a:ext cx="3325479" cy="530464"/>
        </a:xfrm>
        <a:custGeom>
          <a:avLst/>
          <a:gdLst/>
          <a:ahLst/>
          <a:cxnLst/>
          <a:rect l="0" t="0" r="0" b="0"/>
          <a:pathLst>
            <a:path>
              <a:moveTo>
                <a:pt x="3325479" y="0"/>
              </a:moveTo>
              <a:lnTo>
                <a:pt x="3325479" y="282332"/>
              </a:lnTo>
              <a:lnTo>
                <a:pt x="0" y="282332"/>
              </a:lnTo>
              <a:lnTo>
                <a:pt x="0" y="530464"/>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35298" y="3749366"/>
        <a:ext cx="168623" cy="5610"/>
      </dsp:txXfrm>
    </dsp:sp>
    <dsp:sp modelId="{436A4332-BE5A-4228-9F67-82568CD53A79}">
      <dsp:nvSpPr>
        <dsp:cNvPr id="0" name=""/>
        <dsp:cNvSpPr/>
      </dsp:nvSpPr>
      <dsp:spPr>
        <a:xfrm>
          <a:off x="3462644" y="2025092"/>
          <a:ext cx="2439412" cy="14636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533" tIns="125471" rIns="119533" bIns="125471" numCol="1" spcCol="1270" anchor="ctr" anchorCtr="0">
          <a:noAutofit/>
        </a:bodyPr>
        <a:lstStyle/>
        <a:p>
          <a:pPr marL="0" lvl="0" indent="0" algn="ctr" defTabSz="755650">
            <a:lnSpc>
              <a:spcPct val="90000"/>
            </a:lnSpc>
            <a:spcBef>
              <a:spcPct val="0"/>
            </a:spcBef>
            <a:spcAft>
              <a:spcPct val="35000"/>
            </a:spcAft>
            <a:buNone/>
          </a:pPr>
          <a:r>
            <a:rPr lang="en-US" sz="1700" kern="1200"/>
            <a:t>Graduate School reviews for formatting and sends any needed corrections to the student</a:t>
          </a:r>
        </a:p>
      </dsp:txBody>
      <dsp:txXfrm>
        <a:off x="3462644" y="2025092"/>
        <a:ext cx="2439412" cy="1463647"/>
      </dsp:txXfrm>
    </dsp:sp>
    <dsp:sp modelId="{49AE6F33-7980-4BCB-9F8F-6D75E6443C21}">
      <dsp:nvSpPr>
        <dsp:cNvPr id="0" name=""/>
        <dsp:cNvSpPr/>
      </dsp:nvSpPr>
      <dsp:spPr>
        <a:xfrm>
          <a:off x="2574776" y="4735907"/>
          <a:ext cx="855467" cy="91440"/>
        </a:xfrm>
        <a:custGeom>
          <a:avLst/>
          <a:gdLst/>
          <a:ahLst/>
          <a:cxnLst/>
          <a:rect l="0" t="0" r="0" b="0"/>
          <a:pathLst>
            <a:path>
              <a:moveTo>
                <a:pt x="0" y="45720"/>
              </a:moveTo>
              <a:lnTo>
                <a:pt x="85546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80358" y="4778822"/>
        <a:ext cx="44303" cy="5610"/>
      </dsp:txXfrm>
    </dsp:sp>
    <dsp:sp modelId="{0E07B7B4-8286-4ABC-9120-3599C6654D5E}">
      <dsp:nvSpPr>
        <dsp:cNvPr id="0" name=""/>
        <dsp:cNvSpPr/>
      </dsp:nvSpPr>
      <dsp:spPr>
        <a:xfrm>
          <a:off x="137164" y="4049804"/>
          <a:ext cx="2439412" cy="14636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533" tIns="125471" rIns="119533" bIns="125471" numCol="1" spcCol="1270" anchor="ctr" anchorCtr="0">
          <a:noAutofit/>
        </a:bodyPr>
        <a:lstStyle/>
        <a:p>
          <a:pPr marL="0" lvl="0" indent="0" algn="ctr" defTabSz="755650">
            <a:lnSpc>
              <a:spcPct val="90000"/>
            </a:lnSpc>
            <a:spcBef>
              <a:spcPct val="0"/>
            </a:spcBef>
            <a:spcAft>
              <a:spcPct val="35000"/>
            </a:spcAft>
            <a:buNone/>
          </a:pPr>
          <a:r>
            <a:rPr lang="en-US" sz="1700" kern="1200" dirty="0"/>
            <a:t>Student makes corrections and resubmits to ProQuest by the deadline</a:t>
          </a:r>
        </a:p>
      </dsp:txBody>
      <dsp:txXfrm>
        <a:off x="137164" y="4049804"/>
        <a:ext cx="2439412" cy="1463647"/>
      </dsp:txXfrm>
    </dsp:sp>
    <dsp:sp modelId="{FB70B809-06DD-4B70-BB7D-448612BDA14A}">
      <dsp:nvSpPr>
        <dsp:cNvPr id="0" name=""/>
        <dsp:cNvSpPr/>
      </dsp:nvSpPr>
      <dsp:spPr>
        <a:xfrm>
          <a:off x="3462644" y="4049804"/>
          <a:ext cx="2439412" cy="14636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533" tIns="125471" rIns="119533" bIns="125471" numCol="1" spcCol="1270" anchor="ctr" anchorCtr="0">
          <a:noAutofit/>
        </a:bodyPr>
        <a:lstStyle/>
        <a:p>
          <a:pPr marL="0" lvl="0" indent="0" algn="ctr" defTabSz="755650">
            <a:lnSpc>
              <a:spcPct val="90000"/>
            </a:lnSpc>
            <a:spcBef>
              <a:spcPct val="0"/>
            </a:spcBef>
            <a:spcAft>
              <a:spcPct val="35000"/>
            </a:spcAft>
            <a:buNone/>
          </a:pPr>
          <a:r>
            <a:rPr lang="en-US" sz="1700" kern="1200"/>
            <a:t>Thesis/Dissertation is approved</a:t>
          </a:r>
        </a:p>
      </dsp:txBody>
      <dsp:txXfrm>
        <a:off x="3462644" y="4049804"/>
        <a:ext cx="2439412" cy="146364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5T18:50:59.686"/>
    </inkml:context>
    <inkml:brush xml:id="br0">
      <inkml:brushProperty name="width" value="0.05" units="cm"/>
      <inkml:brushProperty name="height" value="0.05" units="cm"/>
    </inkml:brush>
  </inkml:definitions>
  <inkml:trace contextRef="#ctx0" brushRef="#br0">1 0 24575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E75FA1FE-4248-5D4F-9DE1-6D6634CA3ED8}" type="datetimeFigureOut">
              <a:rPr lang="en-US" smtClean="0"/>
              <a:t>5/5/2023</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CB9E65EF-6CA5-6748-8746-9D86401AFCA5}" type="slidenum">
              <a:rPr lang="en-US" smtClean="0"/>
              <a:t>‹#›</a:t>
            </a:fld>
            <a:endParaRPr lang="en-US"/>
          </a:p>
        </p:txBody>
      </p:sp>
    </p:spTree>
    <p:extLst>
      <p:ext uri="{BB962C8B-B14F-4D97-AF65-F5344CB8AC3E}">
        <p14:creationId xmlns:p14="http://schemas.microsoft.com/office/powerpoint/2010/main" val="104966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9E65EF-6CA5-6748-8746-9D86401AFCA5}" type="slidenum">
              <a:rPr lang="en-US" smtClean="0"/>
              <a:t>1</a:t>
            </a:fld>
            <a:endParaRPr lang="en-US"/>
          </a:p>
        </p:txBody>
      </p:sp>
    </p:spTree>
    <p:extLst>
      <p:ext uri="{BB962C8B-B14F-4D97-AF65-F5344CB8AC3E}">
        <p14:creationId xmlns:p14="http://schemas.microsoft.com/office/powerpoint/2010/main" val="4000174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9E65EF-6CA5-6748-8746-9D86401AFCA5}" type="slidenum">
              <a:rPr lang="en-US" smtClean="0"/>
              <a:t>13</a:t>
            </a:fld>
            <a:endParaRPr lang="en-US"/>
          </a:p>
        </p:txBody>
      </p:sp>
    </p:spTree>
    <p:extLst>
      <p:ext uri="{BB962C8B-B14F-4D97-AF65-F5344CB8AC3E}">
        <p14:creationId xmlns:p14="http://schemas.microsoft.com/office/powerpoint/2010/main" val="3964681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9E65EF-6CA5-6748-8746-9D86401AFCA5}" type="slidenum">
              <a:rPr lang="en-US" smtClean="0"/>
              <a:t>20</a:t>
            </a:fld>
            <a:endParaRPr lang="en-US"/>
          </a:p>
        </p:txBody>
      </p:sp>
    </p:spTree>
    <p:extLst>
      <p:ext uri="{BB962C8B-B14F-4D97-AF65-F5344CB8AC3E}">
        <p14:creationId xmlns:p14="http://schemas.microsoft.com/office/powerpoint/2010/main" val="2229669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9E65EF-6CA5-6748-8746-9D86401AFCA5}" type="slidenum">
              <a:rPr lang="en-US" smtClean="0"/>
              <a:t>26</a:t>
            </a:fld>
            <a:endParaRPr lang="en-US"/>
          </a:p>
        </p:txBody>
      </p:sp>
    </p:spTree>
    <p:extLst>
      <p:ext uri="{BB962C8B-B14F-4D97-AF65-F5344CB8AC3E}">
        <p14:creationId xmlns:p14="http://schemas.microsoft.com/office/powerpoint/2010/main" val="4199027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CEC14-D56D-4D94-805B-8628FC6098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6BB50A-B3DA-47B5-B6AF-6AD3F2EFBE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2DE22C-480D-461B-A4BC-F679C712882F}"/>
              </a:ext>
            </a:extLst>
          </p:cNvPr>
          <p:cNvSpPr>
            <a:spLocks noGrp="1"/>
          </p:cNvSpPr>
          <p:nvPr>
            <p:ph type="dt" sz="half" idx="10"/>
          </p:nvPr>
        </p:nvSpPr>
        <p:spPr/>
        <p:txBody>
          <a:bodyPr/>
          <a:lstStyle/>
          <a:p>
            <a:fld id="{7777B187-168D-4FDA-B0A0-BAB9EC992736}" type="datetimeFigureOut">
              <a:rPr lang="en-US" smtClean="0"/>
              <a:t>5/5/2023</a:t>
            </a:fld>
            <a:endParaRPr lang="en-US"/>
          </a:p>
        </p:txBody>
      </p:sp>
      <p:sp>
        <p:nvSpPr>
          <p:cNvPr id="5" name="Footer Placeholder 4">
            <a:extLst>
              <a:ext uri="{FF2B5EF4-FFF2-40B4-BE49-F238E27FC236}">
                <a16:creationId xmlns:a16="http://schemas.microsoft.com/office/drawing/2014/main" id="{9B5A5BC6-0035-4D99-A7E7-AF5554FE8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789F76-7858-403E-84C4-0AE095D31673}"/>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4153428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F54E-3922-4F10-B76F-A21660D2C2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815F08-4AEB-4FDB-A7FD-6C55DC8BC8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BDCF01-548B-4E0C-8BFB-F4F9D44BF81E}"/>
              </a:ext>
            </a:extLst>
          </p:cNvPr>
          <p:cNvSpPr>
            <a:spLocks noGrp="1"/>
          </p:cNvSpPr>
          <p:nvPr>
            <p:ph type="dt" sz="half" idx="10"/>
          </p:nvPr>
        </p:nvSpPr>
        <p:spPr/>
        <p:txBody>
          <a:bodyPr/>
          <a:lstStyle/>
          <a:p>
            <a:fld id="{7777B187-168D-4FDA-B0A0-BAB9EC992736}" type="datetimeFigureOut">
              <a:rPr lang="en-US" smtClean="0"/>
              <a:t>5/5/2023</a:t>
            </a:fld>
            <a:endParaRPr lang="en-US"/>
          </a:p>
        </p:txBody>
      </p:sp>
      <p:sp>
        <p:nvSpPr>
          <p:cNvPr id="5" name="Footer Placeholder 4">
            <a:extLst>
              <a:ext uri="{FF2B5EF4-FFF2-40B4-BE49-F238E27FC236}">
                <a16:creationId xmlns:a16="http://schemas.microsoft.com/office/drawing/2014/main" id="{F1B8F5CC-71B3-4DBC-865D-74754E6242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376A14-8AFD-42C6-BBA6-63D0871862C2}"/>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2426256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EDC664-DFDC-43FA-864B-51F24E9C33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7C94CF-762E-4B40-9B1F-DD012AC5EB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5D7445-0182-4527-958F-446D76927874}"/>
              </a:ext>
            </a:extLst>
          </p:cNvPr>
          <p:cNvSpPr>
            <a:spLocks noGrp="1"/>
          </p:cNvSpPr>
          <p:nvPr>
            <p:ph type="dt" sz="half" idx="10"/>
          </p:nvPr>
        </p:nvSpPr>
        <p:spPr/>
        <p:txBody>
          <a:bodyPr/>
          <a:lstStyle/>
          <a:p>
            <a:fld id="{7777B187-168D-4FDA-B0A0-BAB9EC992736}" type="datetimeFigureOut">
              <a:rPr lang="en-US" smtClean="0"/>
              <a:t>5/5/2023</a:t>
            </a:fld>
            <a:endParaRPr lang="en-US"/>
          </a:p>
        </p:txBody>
      </p:sp>
      <p:sp>
        <p:nvSpPr>
          <p:cNvPr id="5" name="Footer Placeholder 4">
            <a:extLst>
              <a:ext uri="{FF2B5EF4-FFF2-40B4-BE49-F238E27FC236}">
                <a16:creationId xmlns:a16="http://schemas.microsoft.com/office/drawing/2014/main" id="{107E61CB-B33E-4500-BAC5-D4304846FD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C4210C-E83F-412F-9A97-A354A232CDC6}"/>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2015151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B70C7-4AB8-4BF1-AA8A-17D7F6AFDC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8CB8C7-81B8-4F1F-839E-31F3430F2D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95B368-6BBF-4D28-8D48-A3ABB3B34C96}"/>
              </a:ext>
            </a:extLst>
          </p:cNvPr>
          <p:cNvSpPr>
            <a:spLocks noGrp="1"/>
          </p:cNvSpPr>
          <p:nvPr>
            <p:ph type="dt" sz="half" idx="10"/>
          </p:nvPr>
        </p:nvSpPr>
        <p:spPr/>
        <p:txBody>
          <a:bodyPr/>
          <a:lstStyle/>
          <a:p>
            <a:fld id="{7777B187-168D-4FDA-B0A0-BAB9EC992736}" type="datetimeFigureOut">
              <a:rPr lang="en-US" smtClean="0"/>
              <a:t>5/5/2023</a:t>
            </a:fld>
            <a:endParaRPr lang="en-US"/>
          </a:p>
        </p:txBody>
      </p:sp>
      <p:sp>
        <p:nvSpPr>
          <p:cNvPr id="5" name="Footer Placeholder 4">
            <a:extLst>
              <a:ext uri="{FF2B5EF4-FFF2-40B4-BE49-F238E27FC236}">
                <a16:creationId xmlns:a16="http://schemas.microsoft.com/office/drawing/2014/main" id="{308F500C-DC62-4A0E-A1DE-53728A159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3B1137-8FDA-418D-A755-FA6D573E701E}"/>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1318589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C29E-088E-49CE-9DE1-5EF1695114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E48CA3-39FE-4C5E-AE17-48F7623B6C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B020F8-3663-443B-8E8E-EF97FCE50D13}"/>
              </a:ext>
            </a:extLst>
          </p:cNvPr>
          <p:cNvSpPr>
            <a:spLocks noGrp="1"/>
          </p:cNvSpPr>
          <p:nvPr>
            <p:ph type="dt" sz="half" idx="10"/>
          </p:nvPr>
        </p:nvSpPr>
        <p:spPr/>
        <p:txBody>
          <a:bodyPr/>
          <a:lstStyle/>
          <a:p>
            <a:fld id="{7777B187-168D-4FDA-B0A0-BAB9EC992736}" type="datetimeFigureOut">
              <a:rPr lang="en-US" smtClean="0"/>
              <a:t>5/5/2023</a:t>
            </a:fld>
            <a:endParaRPr lang="en-US"/>
          </a:p>
        </p:txBody>
      </p:sp>
      <p:sp>
        <p:nvSpPr>
          <p:cNvPr id="5" name="Footer Placeholder 4">
            <a:extLst>
              <a:ext uri="{FF2B5EF4-FFF2-40B4-BE49-F238E27FC236}">
                <a16:creationId xmlns:a16="http://schemas.microsoft.com/office/drawing/2014/main" id="{F25FAFBE-4822-473B-9FCE-5E713967B8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BD135E-41FF-4B13-8028-0CD3D8588B61}"/>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299929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941C1-04E2-4426-8BBF-2A52878258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2C10AC-140D-4213-9CF1-C7E7E939F6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6A8A03-F04C-46C2-A2D6-8CACFE4173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C2D736-DE44-425E-A413-D50297E6FCC0}"/>
              </a:ext>
            </a:extLst>
          </p:cNvPr>
          <p:cNvSpPr>
            <a:spLocks noGrp="1"/>
          </p:cNvSpPr>
          <p:nvPr>
            <p:ph type="dt" sz="half" idx="10"/>
          </p:nvPr>
        </p:nvSpPr>
        <p:spPr/>
        <p:txBody>
          <a:bodyPr/>
          <a:lstStyle/>
          <a:p>
            <a:fld id="{7777B187-168D-4FDA-B0A0-BAB9EC992736}" type="datetimeFigureOut">
              <a:rPr lang="en-US" smtClean="0"/>
              <a:t>5/5/2023</a:t>
            </a:fld>
            <a:endParaRPr lang="en-US"/>
          </a:p>
        </p:txBody>
      </p:sp>
      <p:sp>
        <p:nvSpPr>
          <p:cNvPr id="6" name="Footer Placeholder 5">
            <a:extLst>
              <a:ext uri="{FF2B5EF4-FFF2-40B4-BE49-F238E27FC236}">
                <a16:creationId xmlns:a16="http://schemas.microsoft.com/office/drawing/2014/main" id="{80FBA2D3-43EE-4670-AA73-08A44BDF1D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9DC748-802A-40AF-82BF-DB0960DC67E3}"/>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1358871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9A3E8-DF51-43E1-A936-DD6228FD9E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57A895-533E-4AFA-ACB8-CDF52F2258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03F0DE-DB04-4488-A79B-C42D57593D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1710B1-AED2-493E-B575-FDA5743BA1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3F1082-FAD4-4C28-93FD-7A277A366D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57375D-C7EA-4475-AE84-5FDDA861717E}"/>
              </a:ext>
            </a:extLst>
          </p:cNvPr>
          <p:cNvSpPr>
            <a:spLocks noGrp="1"/>
          </p:cNvSpPr>
          <p:nvPr>
            <p:ph type="dt" sz="half" idx="10"/>
          </p:nvPr>
        </p:nvSpPr>
        <p:spPr/>
        <p:txBody>
          <a:bodyPr/>
          <a:lstStyle/>
          <a:p>
            <a:fld id="{7777B187-168D-4FDA-B0A0-BAB9EC992736}" type="datetimeFigureOut">
              <a:rPr lang="en-US" smtClean="0"/>
              <a:t>5/5/2023</a:t>
            </a:fld>
            <a:endParaRPr lang="en-US"/>
          </a:p>
        </p:txBody>
      </p:sp>
      <p:sp>
        <p:nvSpPr>
          <p:cNvPr id="8" name="Footer Placeholder 7">
            <a:extLst>
              <a:ext uri="{FF2B5EF4-FFF2-40B4-BE49-F238E27FC236}">
                <a16:creationId xmlns:a16="http://schemas.microsoft.com/office/drawing/2014/main" id="{AEE2E199-D33B-42EA-BC93-0D23DA9613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B72E4A-DF3D-4118-80D2-D0943A73E170}"/>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1820119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63EDE-2938-490F-8472-A52368D73A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F71FF3-F136-4E1B-BE95-638C12CF0D8E}"/>
              </a:ext>
            </a:extLst>
          </p:cNvPr>
          <p:cNvSpPr>
            <a:spLocks noGrp="1"/>
          </p:cNvSpPr>
          <p:nvPr>
            <p:ph type="dt" sz="half" idx="10"/>
          </p:nvPr>
        </p:nvSpPr>
        <p:spPr/>
        <p:txBody>
          <a:bodyPr/>
          <a:lstStyle/>
          <a:p>
            <a:fld id="{7777B187-168D-4FDA-B0A0-BAB9EC992736}" type="datetimeFigureOut">
              <a:rPr lang="en-US" smtClean="0"/>
              <a:t>5/5/2023</a:t>
            </a:fld>
            <a:endParaRPr lang="en-US"/>
          </a:p>
        </p:txBody>
      </p:sp>
      <p:sp>
        <p:nvSpPr>
          <p:cNvPr id="4" name="Footer Placeholder 3">
            <a:extLst>
              <a:ext uri="{FF2B5EF4-FFF2-40B4-BE49-F238E27FC236}">
                <a16:creationId xmlns:a16="http://schemas.microsoft.com/office/drawing/2014/main" id="{2FCC4F27-2C84-4B79-8F09-1C8D211F01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065302-408B-4B5C-87A5-66647E54C9F7}"/>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2875205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B79238-0E76-4B81-A1BA-78DEFE1E3E95}"/>
              </a:ext>
            </a:extLst>
          </p:cNvPr>
          <p:cNvSpPr>
            <a:spLocks noGrp="1"/>
          </p:cNvSpPr>
          <p:nvPr>
            <p:ph type="dt" sz="half" idx="10"/>
          </p:nvPr>
        </p:nvSpPr>
        <p:spPr/>
        <p:txBody>
          <a:bodyPr/>
          <a:lstStyle/>
          <a:p>
            <a:fld id="{7777B187-168D-4FDA-B0A0-BAB9EC992736}" type="datetimeFigureOut">
              <a:rPr lang="en-US" smtClean="0"/>
              <a:t>5/5/2023</a:t>
            </a:fld>
            <a:endParaRPr lang="en-US"/>
          </a:p>
        </p:txBody>
      </p:sp>
      <p:sp>
        <p:nvSpPr>
          <p:cNvPr id="3" name="Footer Placeholder 2">
            <a:extLst>
              <a:ext uri="{FF2B5EF4-FFF2-40B4-BE49-F238E27FC236}">
                <a16:creationId xmlns:a16="http://schemas.microsoft.com/office/drawing/2014/main" id="{641ABEAA-6A18-4789-88B8-6D6C7C4399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91BC46-C572-4B47-83D6-F0EB7C63340B}"/>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1642586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1DC15-9FE6-4596-B9C2-2B4DD2EE23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007456-58ED-42C8-84C9-827B1F4772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D81D98-DDF1-450B-BA2B-A4C2B229F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67383A-0A29-43D1-86A4-15B18D65B645}"/>
              </a:ext>
            </a:extLst>
          </p:cNvPr>
          <p:cNvSpPr>
            <a:spLocks noGrp="1"/>
          </p:cNvSpPr>
          <p:nvPr>
            <p:ph type="dt" sz="half" idx="10"/>
          </p:nvPr>
        </p:nvSpPr>
        <p:spPr/>
        <p:txBody>
          <a:bodyPr/>
          <a:lstStyle/>
          <a:p>
            <a:fld id="{7777B187-168D-4FDA-B0A0-BAB9EC992736}" type="datetimeFigureOut">
              <a:rPr lang="en-US" smtClean="0"/>
              <a:t>5/5/2023</a:t>
            </a:fld>
            <a:endParaRPr lang="en-US"/>
          </a:p>
        </p:txBody>
      </p:sp>
      <p:sp>
        <p:nvSpPr>
          <p:cNvPr id="6" name="Footer Placeholder 5">
            <a:extLst>
              <a:ext uri="{FF2B5EF4-FFF2-40B4-BE49-F238E27FC236}">
                <a16:creationId xmlns:a16="http://schemas.microsoft.com/office/drawing/2014/main" id="{2C7D330A-181B-43D2-AB3C-8BD8AFAAAF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FD000B-4EB9-4EA2-8237-84C5D88A569F}"/>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1331630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047A1-BB49-469D-9A74-912259DD49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9311E5-851B-4CC8-8D47-985FB0A15C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2120F1-BF6A-488F-B2BB-708469C066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10A93A-E5B1-4803-AD14-77D52336D4F7}"/>
              </a:ext>
            </a:extLst>
          </p:cNvPr>
          <p:cNvSpPr>
            <a:spLocks noGrp="1"/>
          </p:cNvSpPr>
          <p:nvPr>
            <p:ph type="dt" sz="half" idx="10"/>
          </p:nvPr>
        </p:nvSpPr>
        <p:spPr/>
        <p:txBody>
          <a:bodyPr/>
          <a:lstStyle/>
          <a:p>
            <a:fld id="{7777B187-168D-4FDA-B0A0-BAB9EC992736}" type="datetimeFigureOut">
              <a:rPr lang="en-US" smtClean="0"/>
              <a:t>5/5/2023</a:t>
            </a:fld>
            <a:endParaRPr lang="en-US"/>
          </a:p>
        </p:txBody>
      </p:sp>
      <p:sp>
        <p:nvSpPr>
          <p:cNvPr id="6" name="Footer Placeholder 5">
            <a:extLst>
              <a:ext uri="{FF2B5EF4-FFF2-40B4-BE49-F238E27FC236}">
                <a16:creationId xmlns:a16="http://schemas.microsoft.com/office/drawing/2014/main" id="{B5A0D12E-521E-4C41-8DE5-F45FF7C848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A00E40-FD28-43AC-9033-0D8CFE636DCA}"/>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2103754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A0A5B-8410-4B38-BFF8-FACEC57F1E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733EB6-5334-4B3F-948C-6CF5788E0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5AEB3A-0D0F-4741-AF04-514D23ADCF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77B187-168D-4FDA-B0A0-BAB9EC992736}" type="datetimeFigureOut">
              <a:rPr lang="en-US" smtClean="0"/>
              <a:t>5/5/2023</a:t>
            </a:fld>
            <a:endParaRPr lang="en-US"/>
          </a:p>
        </p:txBody>
      </p:sp>
      <p:sp>
        <p:nvSpPr>
          <p:cNvPr id="5" name="Footer Placeholder 4">
            <a:extLst>
              <a:ext uri="{FF2B5EF4-FFF2-40B4-BE49-F238E27FC236}">
                <a16:creationId xmlns:a16="http://schemas.microsoft.com/office/drawing/2014/main" id="{D687817F-21C5-4CEA-A93B-7D99A14598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C4BFBF-C4D5-45C8-8C77-F630BD39C5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28D4DB-CDC2-4428-B2D2-1DC11880F93B}" type="slidenum">
              <a:rPr lang="en-US" smtClean="0"/>
              <a:t>‹#›</a:t>
            </a:fld>
            <a:endParaRPr lang="en-US"/>
          </a:p>
        </p:txBody>
      </p:sp>
    </p:spTree>
    <p:extLst>
      <p:ext uri="{BB962C8B-B14F-4D97-AF65-F5344CB8AC3E}">
        <p14:creationId xmlns:p14="http://schemas.microsoft.com/office/powerpoint/2010/main" val="2461307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mailto:gsgraduateanalyst@memphis.edu"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memphis.edu/gradschool/pdfs/forms/td_checklist.pdf" TargetMode="External"/><Relationship Id="rId7" Type="http://schemas.openxmlformats.org/officeDocument/2006/relationships/hyperlink" Target="https://www.memphis.edu/gradschool/pdfs/forms/tddefense2.pdf"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www.memphis.edu/gradschool/pdfs/etd_approval_form.pdf" TargetMode="External"/><Relationship Id="rId5" Type="http://schemas.openxmlformats.org/officeDocument/2006/relationships/hyperlink" Target="https://www.memphis.edu/gradschool/pdfs/forms/tdproposal.pdf" TargetMode="External"/><Relationship Id="rId4" Type="http://schemas.openxmlformats.org/officeDocument/2006/relationships/hyperlink" Target="https://www.memphis.edu/gradschool/pdfs/forms/td_committee_form.pdf"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www.memphis.edu/gradschool/current_students/td-prep.php"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mailto:mcllahan@memphis.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memphis.edu/gradschool/current_students/graduation.ph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CCE86DB-A69A-FA4A-BD65-4B8539E4C768}"/>
              </a:ext>
            </a:extLst>
          </p:cNvPr>
          <p:cNvPicPr>
            <a:picLocks noChangeAspect="1"/>
          </p:cNvPicPr>
          <p:nvPr/>
        </p:nvPicPr>
        <p:blipFill rotWithShape="1">
          <a:blip r:embed="rId3">
            <a:extLst>
              <a:ext uri="{28A0092B-C50C-407E-A947-70E740481C1C}">
                <a14:useLocalDpi xmlns:a14="http://schemas.microsoft.com/office/drawing/2010/main" val="0"/>
              </a:ext>
            </a:extLst>
          </a:blip>
          <a:srcRect l="35363" b="9091"/>
          <a:stretch/>
        </p:blipFill>
        <p:spPr>
          <a:xfrm>
            <a:off x="3523488" y="10"/>
            <a:ext cx="8668512" cy="6857990"/>
          </a:xfrm>
          <a:prstGeom prst="rect">
            <a:avLst/>
          </a:prstGeom>
        </p:spPr>
      </p:pic>
      <p:sp>
        <p:nvSpPr>
          <p:cNvPr id="16"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D9DD906-A1FD-4D4D-AFE9-A6681776C2C2}"/>
              </a:ext>
            </a:extLst>
          </p:cNvPr>
          <p:cNvSpPr>
            <a:spLocks noGrp="1"/>
          </p:cNvSpPr>
          <p:nvPr>
            <p:ph type="ctrTitle"/>
          </p:nvPr>
        </p:nvSpPr>
        <p:spPr>
          <a:xfrm>
            <a:off x="477980" y="1122363"/>
            <a:ext cx="8668511" cy="3204134"/>
          </a:xfrm>
        </p:spPr>
        <p:txBody>
          <a:bodyPr anchor="b">
            <a:normAutofit/>
          </a:bodyPr>
          <a:lstStyle/>
          <a:p>
            <a:pPr algn="l"/>
            <a:r>
              <a:rPr lang="en-US" sz="4800" dirty="0">
                <a:latin typeface="Bodoni 72 Book" pitchFamily="2" charset="0"/>
              </a:rPr>
              <a:t>How to Get to the Finish Line</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ubtitle 5">
            <a:extLst>
              <a:ext uri="{FF2B5EF4-FFF2-40B4-BE49-F238E27FC236}">
                <a16:creationId xmlns:a16="http://schemas.microsoft.com/office/drawing/2014/main" id="{B95E17BB-53CE-7705-1117-A2E431918AE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75345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78B6-B18E-425C-9FCA-27B6E7250800}"/>
              </a:ext>
            </a:extLst>
          </p:cNvPr>
          <p:cNvSpPr>
            <a:spLocks noGrp="1"/>
          </p:cNvSpPr>
          <p:nvPr>
            <p:ph type="title"/>
          </p:nvPr>
        </p:nvSpPr>
        <p:spPr/>
        <p:txBody>
          <a:bodyPr/>
          <a:lstStyle/>
          <a:p>
            <a:r>
              <a:rPr lang="en-US" dirty="0"/>
              <a:t>General Information</a:t>
            </a:r>
          </a:p>
        </p:txBody>
      </p:sp>
      <p:sp>
        <p:nvSpPr>
          <p:cNvPr id="3" name="TextBox 2">
            <a:extLst>
              <a:ext uri="{FF2B5EF4-FFF2-40B4-BE49-F238E27FC236}">
                <a16:creationId xmlns:a16="http://schemas.microsoft.com/office/drawing/2014/main" id="{235B8B91-1DE6-4735-95B5-723FAA649C67}"/>
              </a:ext>
            </a:extLst>
          </p:cNvPr>
          <p:cNvSpPr txBox="1"/>
          <p:nvPr/>
        </p:nvSpPr>
        <p:spPr>
          <a:xfrm>
            <a:off x="1701800" y="1536700"/>
            <a:ext cx="8521700" cy="3693319"/>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t>Keep a copy of your signed Candidacy form</a:t>
            </a:r>
          </a:p>
          <a:p>
            <a:pPr marL="285750" indent="-285750">
              <a:lnSpc>
                <a:spcPct val="200000"/>
              </a:lnSpc>
              <a:buFont typeface="Arial" panose="020B0604020202020204" pitchFamily="34" charset="0"/>
              <a:buChar char="•"/>
            </a:pPr>
            <a:r>
              <a:rPr lang="en-US" dirty="0"/>
              <a:t>Check your </a:t>
            </a:r>
            <a:r>
              <a:rPr lang="en-US" dirty="0" err="1"/>
              <a:t>MyMemphis</a:t>
            </a:r>
            <a:r>
              <a:rPr lang="en-US" dirty="0"/>
              <a:t> – Student tab for confirmation you are Graduating.</a:t>
            </a:r>
          </a:p>
          <a:p>
            <a:pPr marL="285750" indent="-285750">
              <a:lnSpc>
                <a:spcPct val="200000"/>
              </a:lnSpc>
              <a:buFont typeface="Arial" panose="020B0604020202020204" pitchFamily="34" charset="0"/>
              <a:buChar char="•"/>
            </a:pPr>
            <a:r>
              <a:rPr lang="en-US" dirty="0"/>
              <a:t>The next step – Commencement will send emails regarding the next steps.</a:t>
            </a:r>
          </a:p>
          <a:p>
            <a:pPr marL="285750" indent="-285750">
              <a:lnSpc>
                <a:spcPct val="200000"/>
              </a:lnSpc>
              <a:buFont typeface="Arial" panose="020B0604020202020204" pitchFamily="34" charset="0"/>
              <a:buChar char="•"/>
            </a:pPr>
            <a:r>
              <a:rPr lang="en-US" dirty="0"/>
              <a:t>Review the Printed Program – the Commencement Office will be sending out two Proofs – please take the time to review.  Make sure everything is spelled correctly and you are listed in the correct College and Degree.  Mistakes do happen</a:t>
            </a:r>
          </a:p>
          <a:p>
            <a:endParaRPr lang="en-US" dirty="0"/>
          </a:p>
        </p:txBody>
      </p:sp>
    </p:spTree>
    <p:extLst>
      <p:ext uri="{BB962C8B-B14F-4D97-AF65-F5344CB8AC3E}">
        <p14:creationId xmlns:p14="http://schemas.microsoft.com/office/powerpoint/2010/main" val="765966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09ABC5-2D90-48E7-9FD9-D8247FC3749B}"/>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Deadlines for Degree Candidates</a:t>
            </a:r>
          </a:p>
        </p:txBody>
      </p:sp>
      <p:pic>
        <p:nvPicPr>
          <p:cNvPr id="5" name="Picture 4">
            <a:extLst>
              <a:ext uri="{FF2B5EF4-FFF2-40B4-BE49-F238E27FC236}">
                <a16:creationId xmlns:a16="http://schemas.microsoft.com/office/drawing/2014/main" id="{10AC888B-6A5F-3648-C1A7-67A9BF659B42}"/>
              </a:ext>
            </a:extLst>
          </p:cNvPr>
          <p:cNvPicPr>
            <a:picLocks noChangeAspect="1"/>
          </p:cNvPicPr>
          <p:nvPr/>
        </p:nvPicPr>
        <p:blipFill rotWithShape="1">
          <a:blip r:embed="rId2"/>
          <a:srcRect l="62292" t="31511" r="5208" b="29948"/>
          <a:stretch/>
        </p:blipFill>
        <p:spPr>
          <a:xfrm>
            <a:off x="1951546" y="1968500"/>
            <a:ext cx="8288904" cy="393192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13404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ADC95-E132-4E17-BD45-5684AC09DEF9}"/>
              </a:ext>
            </a:extLst>
          </p:cNvPr>
          <p:cNvSpPr>
            <a:spLocks noGrp="1"/>
          </p:cNvSpPr>
          <p:nvPr>
            <p:ph type="title"/>
          </p:nvPr>
        </p:nvSpPr>
        <p:spPr/>
        <p:txBody>
          <a:bodyPr/>
          <a:lstStyle/>
          <a:p>
            <a:r>
              <a:rPr lang="en-US" dirty="0"/>
              <a:t>Thesis/Dissertation Progression</a:t>
            </a:r>
          </a:p>
        </p:txBody>
      </p:sp>
      <p:graphicFrame>
        <p:nvGraphicFramePr>
          <p:cNvPr id="4" name="Table 4">
            <a:extLst>
              <a:ext uri="{FF2B5EF4-FFF2-40B4-BE49-F238E27FC236}">
                <a16:creationId xmlns:a16="http://schemas.microsoft.com/office/drawing/2014/main" id="{6F1CC454-8AE4-448D-8DF7-25452A2ED293}"/>
              </a:ext>
            </a:extLst>
          </p:cNvPr>
          <p:cNvGraphicFramePr>
            <a:graphicFrameLocks noGrp="1"/>
          </p:cNvGraphicFramePr>
          <p:nvPr>
            <p:extLst>
              <p:ext uri="{D42A27DB-BD31-4B8C-83A1-F6EECF244321}">
                <p14:modId xmlns:p14="http://schemas.microsoft.com/office/powerpoint/2010/main" val="765142177"/>
              </p:ext>
            </p:extLst>
          </p:nvPr>
        </p:nvGraphicFramePr>
        <p:xfrm>
          <a:off x="838200" y="1601574"/>
          <a:ext cx="10845800" cy="3910226"/>
        </p:xfrm>
        <a:graphic>
          <a:graphicData uri="http://schemas.openxmlformats.org/drawingml/2006/table">
            <a:tbl>
              <a:tblPr firstRow="1" bandRow="1">
                <a:tableStyleId>{5C22544A-7EE6-4342-B048-85BDC9FD1C3A}</a:tableStyleId>
              </a:tblPr>
              <a:tblGrid>
                <a:gridCol w="3594100">
                  <a:extLst>
                    <a:ext uri="{9D8B030D-6E8A-4147-A177-3AD203B41FA5}">
                      <a16:colId xmlns:a16="http://schemas.microsoft.com/office/drawing/2014/main" val="1065304754"/>
                    </a:ext>
                  </a:extLst>
                </a:gridCol>
                <a:gridCol w="3069167">
                  <a:extLst>
                    <a:ext uri="{9D8B030D-6E8A-4147-A177-3AD203B41FA5}">
                      <a16:colId xmlns:a16="http://schemas.microsoft.com/office/drawing/2014/main" val="2729936639"/>
                    </a:ext>
                  </a:extLst>
                </a:gridCol>
                <a:gridCol w="4182533">
                  <a:extLst>
                    <a:ext uri="{9D8B030D-6E8A-4147-A177-3AD203B41FA5}">
                      <a16:colId xmlns:a16="http://schemas.microsoft.com/office/drawing/2014/main" val="2934357531"/>
                    </a:ext>
                  </a:extLst>
                </a:gridCol>
              </a:tblGrid>
              <a:tr h="352822">
                <a:tc>
                  <a:txBody>
                    <a:bodyPr/>
                    <a:lstStyle/>
                    <a:p>
                      <a:r>
                        <a:rPr lang="en-US" dirty="0"/>
                        <a:t>Task</a:t>
                      </a:r>
                    </a:p>
                  </a:txBody>
                  <a:tcPr/>
                </a:tc>
                <a:tc>
                  <a:txBody>
                    <a:bodyPr/>
                    <a:lstStyle/>
                    <a:p>
                      <a:endParaRPr lang="en-US" dirty="0"/>
                    </a:p>
                  </a:txBody>
                  <a:tcPr/>
                </a:tc>
                <a:tc>
                  <a:txBody>
                    <a:bodyPr/>
                    <a:lstStyle/>
                    <a:p>
                      <a:r>
                        <a:rPr lang="en-US" dirty="0"/>
                        <a:t>Form</a:t>
                      </a:r>
                    </a:p>
                  </a:txBody>
                  <a:tcPr/>
                </a:tc>
                <a:extLst>
                  <a:ext uri="{0D108BD9-81ED-4DB2-BD59-A6C34878D82A}">
                    <a16:rowId xmlns:a16="http://schemas.microsoft.com/office/drawing/2014/main" val="2055712958"/>
                  </a:ext>
                </a:extLst>
              </a:tr>
              <a:tr h="862745">
                <a:tc>
                  <a:txBody>
                    <a:bodyPr/>
                    <a:lstStyle/>
                    <a:p>
                      <a:pPr algn="l"/>
                      <a:r>
                        <a:rPr lang="en-US" dirty="0"/>
                        <a:t>Form your Dissertation Committee</a:t>
                      </a:r>
                    </a:p>
                  </a:txBody>
                  <a:tcPr/>
                </a:tc>
                <a:tc>
                  <a:txBody>
                    <a:bodyPr/>
                    <a:lstStyle/>
                    <a:p>
                      <a:endParaRPr lang="en-US" dirty="0"/>
                    </a:p>
                  </a:txBody>
                  <a:tcPr/>
                </a:tc>
                <a:tc>
                  <a:txBody>
                    <a:bodyPr/>
                    <a:lstStyle/>
                    <a:p>
                      <a:r>
                        <a:rPr lang="en-US" dirty="0"/>
                        <a:t>Faculty Committee Appointment Form</a:t>
                      </a:r>
                    </a:p>
                    <a:p>
                      <a:endParaRPr lang="en-US" dirty="0"/>
                    </a:p>
                  </a:txBody>
                  <a:tcPr/>
                </a:tc>
                <a:extLst>
                  <a:ext uri="{0D108BD9-81ED-4DB2-BD59-A6C34878D82A}">
                    <a16:rowId xmlns:a16="http://schemas.microsoft.com/office/drawing/2014/main" val="1125721254"/>
                  </a:ext>
                </a:extLst>
              </a:tr>
              <a:tr h="862745">
                <a:tc>
                  <a:txBody>
                    <a:bodyPr/>
                    <a:lstStyle/>
                    <a:p>
                      <a:pPr algn="l"/>
                      <a:r>
                        <a:rPr lang="en-US" dirty="0"/>
                        <a:t>Take Comprehensive Exams</a:t>
                      </a:r>
                    </a:p>
                  </a:txBody>
                  <a:tcPr/>
                </a:tc>
                <a:tc>
                  <a:txBody>
                    <a:bodyPr/>
                    <a:lstStyle/>
                    <a:p>
                      <a:endParaRPr lang="en-US" dirty="0"/>
                    </a:p>
                  </a:txBody>
                  <a:tcPr/>
                </a:tc>
                <a:tc>
                  <a:txBody>
                    <a:bodyPr/>
                    <a:lstStyle/>
                    <a:p>
                      <a:r>
                        <a:rPr lang="en-US" dirty="0"/>
                        <a:t>Comprehensive Exam Results Form</a:t>
                      </a:r>
                    </a:p>
                    <a:p>
                      <a:endParaRPr lang="en-US" dirty="0"/>
                    </a:p>
                  </a:txBody>
                  <a:tcPr/>
                </a:tc>
                <a:extLst>
                  <a:ext uri="{0D108BD9-81ED-4DB2-BD59-A6C34878D82A}">
                    <a16:rowId xmlns:a16="http://schemas.microsoft.com/office/drawing/2014/main" val="1030001165"/>
                  </a:ext>
                </a:extLst>
              </a:tr>
              <a:tr h="603922">
                <a:tc>
                  <a:txBody>
                    <a:bodyPr/>
                    <a:lstStyle/>
                    <a:p>
                      <a:pPr algn="l"/>
                      <a:r>
                        <a:rPr lang="en-US" dirty="0"/>
                        <a:t>Defend your proposal or prospectus</a:t>
                      </a:r>
                    </a:p>
                  </a:txBody>
                  <a:tcPr/>
                </a:tc>
                <a:tc>
                  <a:txBody>
                    <a:bodyPr/>
                    <a:lstStyle/>
                    <a:p>
                      <a:endParaRPr lang="en-US" dirty="0"/>
                    </a:p>
                  </a:txBody>
                  <a:tcPr/>
                </a:tc>
                <a:tc>
                  <a:txBody>
                    <a:bodyPr/>
                    <a:lstStyle/>
                    <a:p>
                      <a:r>
                        <a:rPr lang="en-US" dirty="0"/>
                        <a:t>Dissertation Proposal Defense Form</a:t>
                      </a:r>
                    </a:p>
                  </a:txBody>
                  <a:tcPr/>
                </a:tc>
                <a:extLst>
                  <a:ext uri="{0D108BD9-81ED-4DB2-BD59-A6C34878D82A}">
                    <a16:rowId xmlns:a16="http://schemas.microsoft.com/office/drawing/2014/main" val="368086021"/>
                  </a:ext>
                </a:extLst>
              </a:tr>
              <a:tr h="1215054">
                <a:tc>
                  <a:txBody>
                    <a:bodyPr/>
                    <a:lstStyle/>
                    <a:p>
                      <a:pPr algn="l"/>
                      <a:r>
                        <a:rPr lang="en-US" dirty="0"/>
                        <a:t>Defend your dissertation</a:t>
                      </a:r>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Dissertation Checklist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 ETD Approval Form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 Defense Results Form</a:t>
                      </a:r>
                    </a:p>
                    <a:p>
                      <a:endParaRPr lang="en-US" dirty="0"/>
                    </a:p>
                  </a:txBody>
                  <a:tcPr/>
                </a:tc>
                <a:extLst>
                  <a:ext uri="{0D108BD9-81ED-4DB2-BD59-A6C34878D82A}">
                    <a16:rowId xmlns:a16="http://schemas.microsoft.com/office/drawing/2014/main" val="2169036731"/>
                  </a:ext>
                </a:extLst>
              </a:tr>
            </a:tbl>
          </a:graphicData>
        </a:graphic>
      </p:graphicFrame>
      <p:sp>
        <p:nvSpPr>
          <p:cNvPr id="5" name="Arrow: Right 4">
            <a:extLst>
              <a:ext uri="{FF2B5EF4-FFF2-40B4-BE49-F238E27FC236}">
                <a16:creationId xmlns:a16="http://schemas.microsoft.com/office/drawing/2014/main" id="{4C046F75-CCA7-4E34-B488-083236E3CA81}"/>
              </a:ext>
            </a:extLst>
          </p:cNvPr>
          <p:cNvSpPr/>
          <p:nvPr/>
        </p:nvSpPr>
        <p:spPr>
          <a:xfrm>
            <a:off x="5473700" y="2222500"/>
            <a:ext cx="1485900" cy="4833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42FFDE2B-CF5B-4781-B851-91560277747E}"/>
              </a:ext>
            </a:extLst>
          </p:cNvPr>
          <p:cNvSpPr/>
          <p:nvPr/>
        </p:nvSpPr>
        <p:spPr>
          <a:xfrm>
            <a:off x="5473700" y="3052009"/>
            <a:ext cx="1485900" cy="4833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0000944B-E903-4AFD-AF60-B419F1080B91}"/>
              </a:ext>
            </a:extLst>
          </p:cNvPr>
          <p:cNvSpPr/>
          <p:nvPr/>
        </p:nvSpPr>
        <p:spPr>
          <a:xfrm>
            <a:off x="5499354" y="3881518"/>
            <a:ext cx="1460246" cy="4833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8B1C34C3-B835-4A62-8816-B330D8D73198}"/>
              </a:ext>
            </a:extLst>
          </p:cNvPr>
          <p:cNvSpPr/>
          <p:nvPr/>
        </p:nvSpPr>
        <p:spPr>
          <a:xfrm>
            <a:off x="5244846" y="4773090"/>
            <a:ext cx="1714754" cy="4833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4E4E11C-1950-3CB5-722B-BAD25495B55C}"/>
              </a:ext>
            </a:extLst>
          </p:cNvPr>
          <p:cNvSpPr txBox="1"/>
          <p:nvPr/>
        </p:nvSpPr>
        <p:spPr>
          <a:xfrm>
            <a:off x="1651000" y="5689600"/>
            <a:ext cx="9702800" cy="369332"/>
          </a:xfrm>
          <a:prstGeom prst="rect">
            <a:avLst/>
          </a:prstGeom>
          <a:noFill/>
        </p:spPr>
        <p:txBody>
          <a:bodyPr wrap="square" rtlCol="0">
            <a:spAutoFit/>
          </a:bodyPr>
          <a:lstStyle/>
          <a:p>
            <a:r>
              <a:rPr lang="en-US" dirty="0"/>
              <a:t>All completed forms should be forwarded to Graduate Analyst -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gsgraduateanalyst@memphis.edu</a:t>
            </a:r>
            <a:endParaRPr lang="en-US" dirty="0"/>
          </a:p>
        </p:txBody>
      </p:sp>
    </p:spTree>
    <p:extLst>
      <p:ext uri="{BB962C8B-B14F-4D97-AF65-F5344CB8AC3E}">
        <p14:creationId xmlns:p14="http://schemas.microsoft.com/office/powerpoint/2010/main" val="1525224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14893CC-46A7-486D-AB6F-59C5A549BDEE}"/>
              </a:ext>
            </a:extLst>
          </p:cNvPr>
          <p:cNvSpPr>
            <a:spLocks noGrp="1"/>
          </p:cNvSpPr>
          <p:nvPr>
            <p:ph type="title"/>
          </p:nvPr>
        </p:nvSpPr>
        <p:spPr>
          <a:xfrm>
            <a:off x="958506" y="800392"/>
            <a:ext cx="10264697" cy="1212102"/>
          </a:xfrm>
        </p:spPr>
        <p:txBody>
          <a:bodyPr vert="horz" lIns="91440" tIns="45720" rIns="91440" bIns="45720" rtlCol="0" anchor="ctr">
            <a:normAutofit/>
          </a:bodyPr>
          <a:lstStyle/>
          <a:p>
            <a:r>
              <a:rPr lang="en-US" sz="4000" kern="1200">
                <a:solidFill>
                  <a:srgbClr val="FFFFFF"/>
                </a:solidFill>
                <a:latin typeface="+mj-lt"/>
                <a:ea typeface="+mj-ea"/>
                <a:cs typeface="+mj-cs"/>
              </a:rPr>
              <a:t>Thesis/Dissertation - Forms</a:t>
            </a:r>
          </a:p>
        </p:txBody>
      </p:sp>
      <p:sp>
        <p:nvSpPr>
          <p:cNvPr id="3" name="TextBox 2">
            <a:extLst>
              <a:ext uri="{FF2B5EF4-FFF2-40B4-BE49-F238E27FC236}">
                <a16:creationId xmlns:a16="http://schemas.microsoft.com/office/drawing/2014/main" id="{D57116F3-446D-46E2-A59D-943CAC29FE95}"/>
              </a:ext>
            </a:extLst>
          </p:cNvPr>
          <p:cNvSpPr txBox="1"/>
          <p:nvPr/>
        </p:nvSpPr>
        <p:spPr>
          <a:xfrm>
            <a:off x="1367624" y="2490436"/>
            <a:ext cx="9708995" cy="3567173"/>
          </a:xfrm>
          <a:prstGeom prst="rect">
            <a:avLst/>
          </a:prstGeom>
        </p:spPr>
        <p:txBody>
          <a:bodyPr vert="horz" lIns="91440" tIns="45720" rIns="91440" bIns="45720" rtlCol="0" anchor="ctr">
            <a:normAutofit fontScale="92500" lnSpcReduction="20000"/>
          </a:bodyPr>
          <a:lstStyle/>
          <a:p>
            <a:pPr indent="-228600">
              <a:lnSpc>
                <a:spcPct val="90000"/>
              </a:lnSpc>
              <a:spcAft>
                <a:spcPts val="600"/>
              </a:spcAft>
              <a:buFont typeface="Arial" panose="020B0604020202020204" pitchFamily="34" charset="0"/>
              <a:buChar char="•"/>
            </a:pPr>
            <a:r>
              <a:rPr lang="en-US" sz="2000" dirty="0"/>
              <a:t>The Graduate School has lots of forms – search the UofM website – </a:t>
            </a:r>
            <a:r>
              <a:rPr lang="en-US" sz="2000" b="1" i="1" dirty="0"/>
              <a:t>GRADUATE SCHOOL FORMS – these forms have been set up in </a:t>
            </a:r>
            <a:r>
              <a:rPr lang="en-US" sz="2000" b="1" i="1" dirty="0" err="1"/>
              <a:t>Etrieve</a:t>
            </a:r>
            <a:r>
              <a:rPr lang="en-US" sz="2000" b="1" i="1" dirty="0"/>
              <a:t> </a:t>
            </a:r>
            <a:r>
              <a:rPr lang="en-US" sz="2000" b="1" i="1" dirty="0" err="1"/>
              <a:t>Softdocs</a:t>
            </a:r>
            <a:r>
              <a:rPr lang="en-US" sz="2000" b="1" i="1" dirty="0"/>
              <a:t>.  The forms will automatically route to the correct people.</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For Thesis &amp; Dissertations</a:t>
            </a:r>
          </a:p>
          <a:p>
            <a:pPr marL="971550" lvl="1" indent="-457200">
              <a:lnSpc>
                <a:spcPct val="90000"/>
              </a:lnSpc>
              <a:spcAft>
                <a:spcPts val="600"/>
              </a:spcAft>
              <a:buFont typeface="Arial" panose="020B0604020202020204" pitchFamily="34" charset="0"/>
              <a:buChar char="•"/>
            </a:pPr>
            <a:r>
              <a:rPr lang="en-US" sz="2000" b="1" i="0" u="none" strike="noStrike" dirty="0">
                <a:effectLst/>
                <a:hlinkClick r:id="rId3"/>
              </a:rPr>
              <a:t>Thesis/Dissertation Checklist</a:t>
            </a:r>
            <a:endParaRPr lang="en-US" sz="2000" b="1" i="0" u="none" strike="noStrike" dirty="0">
              <a:effectLst/>
            </a:endParaRPr>
          </a:p>
          <a:p>
            <a:pPr marL="971550" lvl="1" indent="-457200">
              <a:lnSpc>
                <a:spcPct val="90000"/>
              </a:lnSpc>
              <a:spcAft>
                <a:spcPts val="600"/>
              </a:spcAft>
              <a:buFont typeface="Arial" panose="020B0604020202020204" pitchFamily="34" charset="0"/>
              <a:buChar char="•"/>
            </a:pPr>
            <a:r>
              <a:rPr lang="en-US" sz="2000" b="1" i="0" u="none" strike="noStrike" dirty="0">
                <a:effectLst/>
                <a:hlinkClick r:id="rId4"/>
              </a:rPr>
              <a:t>Thesis/Dissertation Faculty Committee Form </a:t>
            </a:r>
            <a:endParaRPr lang="en-US" sz="2000" b="1" i="0" u="none" strike="noStrike" dirty="0">
              <a:effectLst/>
            </a:endParaRPr>
          </a:p>
          <a:p>
            <a:pPr marL="971550" lvl="1" indent="-457200">
              <a:lnSpc>
                <a:spcPct val="90000"/>
              </a:lnSpc>
              <a:spcAft>
                <a:spcPts val="600"/>
              </a:spcAft>
              <a:buFont typeface="Arial" panose="020B0604020202020204" pitchFamily="34" charset="0"/>
              <a:buChar char="•"/>
            </a:pPr>
            <a:r>
              <a:rPr lang="en-US" sz="2000" b="1" i="0" u="none" strike="noStrike" dirty="0">
                <a:effectLst/>
                <a:hlinkClick r:id="rId5"/>
              </a:rPr>
              <a:t>Thesis/Dissertation "Proposal" Defense Form </a:t>
            </a:r>
            <a:endParaRPr lang="en-US" sz="2000" b="1" i="0" u="none" strike="noStrike" dirty="0">
              <a:effectLst/>
            </a:endParaRPr>
          </a:p>
          <a:p>
            <a:pPr marL="971550" lvl="1" indent="-457200">
              <a:lnSpc>
                <a:spcPct val="90000"/>
              </a:lnSpc>
              <a:spcAft>
                <a:spcPts val="600"/>
              </a:spcAft>
              <a:buFont typeface="Arial" panose="020B0604020202020204" pitchFamily="34" charset="0"/>
              <a:buChar char="•"/>
            </a:pPr>
            <a:r>
              <a:rPr lang="en-US" sz="2000" b="1" i="0" u="none" strike="noStrike" dirty="0">
                <a:effectLst/>
                <a:hlinkClick r:id="rId6"/>
              </a:rPr>
              <a:t>Thesis/Dissertation ETD Approval Form </a:t>
            </a:r>
            <a:endParaRPr lang="en-US" sz="2000" b="1" i="0" u="none" strike="noStrike" dirty="0">
              <a:effectLst/>
            </a:endParaRPr>
          </a:p>
          <a:p>
            <a:pPr marL="971550" lvl="1" indent="-457200">
              <a:lnSpc>
                <a:spcPct val="90000"/>
              </a:lnSpc>
              <a:spcAft>
                <a:spcPts val="600"/>
              </a:spcAft>
              <a:buFont typeface="Arial" panose="020B0604020202020204" pitchFamily="34" charset="0"/>
              <a:buChar char="•"/>
            </a:pPr>
            <a:r>
              <a:rPr lang="en-US" sz="2000" b="1" i="0" u="none" strike="noStrike" dirty="0">
                <a:effectLst/>
                <a:hlinkClick r:id="rId7"/>
              </a:rPr>
              <a:t>Thesis/Dissertation "Final" Defense Results Form </a:t>
            </a:r>
            <a:br>
              <a:rPr lang="en-US" sz="2000" dirty="0"/>
            </a:br>
            <a:endParaRPr lang="en-US" sz="2000" b="1" dirty="0"/>
          </a:p>
          <a:p>
            <a:pPr marL="285750" indent="-228600">
              <a:lnSpc>
                <a:spcPct val="90000"/>
              </a:lnSpc>
              <a:spcAft>
                <a:spcPts val="600"/>
              </a:spcAft>
              <a:buFont typeface="Arial" panose="020B0604020202020204" pitchFamily="34" charset="0"/>
              <a:buChar char="•"/>
            </a:pPr>
            <a:r>
              <a:rPr lang="en-US" sz="2000" b="1" dirty="0"/>
              <a:t>In the end all forms must be approved and sent to the </a:t>
            </a:r>
            <a:r>
              <a:rPr lang="en-US" sz="2000" b="1" dirty="0" err="1"/>
              <a:t>Gradaute</a:t>
            </a:r>
            <a:r>
              <a:rPr lang="en-US" sz="2000" b="1" dirty="0"/>
              <a:t> Analyst.  KEEP A COPY for yourself.  </a:t>
            </a:r>
            <a:endParaRPr lang="en-US" sz="2000" dirty="0"/>
          </a:p>
          <a:p>
            <a:pPr marL="57150">
              <a:lnSpc>
                <a:spcPct val="90000"/>
              </a:lnSpc>
              <a:spcAft>
                <a:spcPts val="600"/>
              </a:spcAft>
            </a:pPr>
            <a:endParaRPr lang="en-US" sz="1500" dirty="0"/>
          </a:p>
        </p:txBody>
      </p:sp>
    </p:spTree>
    <p:extLst>
      <p:ext uri="{BB962C8B-B14F-4D97-AF65-F5344CB8AC3E}">
        <p14:creationId xmlns:p14="http://schemas.microsoft.com/office/powerpoint/2010/main" val="2152325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4AFB1-DB81-4413-9651-CF03115C6E62}"/>
              </a:ext>
            </a:extLst>
          </p:cNvPr>
          <p:cNvSpPr>
            <a:spLocks noGrp="1"/>
          </p:cNvSpPr>
          <p:nvPr>
            <p:ph type="title"/>
          </p:nvPr>
        </p:nvSpPr>
        <p:spPr/>
        <p:txBody>
          <a:bodyPr/>
          <a:lstStyle/>
          <a:p>
            <a:r>
              <a:rPr lang="en-US" dirty="0"/>
              <a:t>Thesis/Dissertation Guide</a:t>
            </a:r>
          </a:p>
        </p:txBody>
      </p:sp>
      <p:sp>
        <p:nvSpPr>
          <p:cNvPr id="4" name="TextBox 3">
            <a:extLst>
              <a:ext uri="{FF2B5EF4-FFF2-40B4-BE49-F238E27FC236}">
                <a16:creationId xmlns:a16="http://schemas.microsoft.com/office/drawing/2014/main" id="{5C78AF9E-DD56-433F-A69E-860E438EE66E}"/>
              </a:ext>
            </a:extLst>
          </p:cNvPr>
          <p:cNvSpPr txBox="1"/>
          <p:nvPr/>
        </p:nvSpPr>
        <p:spPr>
          <a:xfrm>
            <a:off x="1502410" y="1912035"/>
            <a:ext cx="8568690" cy="1354217"/>
          </a:xfrm>
          <a:prstGeom prst="rect">
            <a:avLst/>
          </a:prstGeom>
          <a:noFill/>
        </p:spPr>
        <p:txBody>
          <a:bodyPr wrap="square">
            <a:spAutoFit/>
          </a:bodyPr>
          <a:lstStyle/>
          <a:p>
            <a:r>
              <a:rPr lang="en-US" sz="3200" dirty="0">
                <a:hlinkClick r:id="rId2"/>
              </a:rPr>
              <a:t>https://www.memphis.edu/gradschool/current_students/td-prep.php</a:t>
            </a:r>
            <a:endParaRPr lang="en-US" sz="3200" dirty="0"/>
          </a:p>
          <a:p>
            <a:endParaRPr lang="en-US" dirty="0"/>
          </a:p>
        </p:txBody>
      </p:sp>
    </p:spTree>
    <p:extLst>
      <p:ext uri="{BB962C8B-B14F-4D97-AF65-F5344CB8AC3E}">
        <p14:creationId xmlns:p14="http://schemas.microsoft.com/office/powerpoint/2010/main" val="1272035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79E1761-27BB-4690-9B10-9ADCC1AFD832}"/>
              </a:ext>
            </a:extLst>
          </p:cNvPr>
          <p:cNvSpPr>
            <a:spLocks noGrp="1"/>
          </p:cNvSpPr>
          <p:nvPr>
            <p:ph type="title"/>
          </p:nvPr>
        </p:nvSpPr>
        <p:spPr>
          <a:xfrm>
            <a:off x="1098468" y="885651"/>
            <a:ext cx="3229803" cy="4624603"/>
          </a:xfrm>
        </p:spPr>
        <p:txBody>
          <a:bodyPr vert="horz" lIns="91440" tIns="45720" rIns="91440" bIns="45720" rtlCol="0" anchor="ctr">
            <a:normAutofit/>
          </a:bodyPr>
          <a:lstStyle/>
          <a:p>
            <a:r>
              <a:rPr lang="en-US" kern="1200">
                <a:solidFill>
                  <a:srgbClr val="FFFFFF"/>
                </a:solidFill>
                <a:latin typeface="+mj-lt"/>
                <a:ea typeface="+mj-ea"/>
                <a:cs typeface="+mj-cs"/>
              </a:rPr>
              <a:t>Formating</a:t>
            </a:r>
          </a:p>
        </p:txBody>
      </p:sp>
      <p:sp>
        <p:nvSpPr>
          <p:cNvPr id="3" name="TextBox 2">
            <a:extLst>
              <a:ext uri="{FF2B5EF4-FFF2-40B4-BE49-F238E27FC236}">
                <a16:creationId xmlns:a16="http://schemas.microsoft.com/office/drawing/2014/main" id="{BF155F30-F65F-4A2C-9828-A6EDD5E7040B}"/>
              </a:ext>
            </a:extLst>
          </p:cNvPr>
          <p:cNvSpPr txBox="1"/>
          <p:nvPr/>
        </p:nvSpPr>
        <p:spPr>
          <a:xfrm>
            <a:off x="4937671" y="1378624"/>
            <a:ext cx="6525220" cy="4616849"/>
          </a:xfrm>
          <a:prstGeom prst="rect">
            <a:avLst/>
          </a:prstGeom>
        </p:spPr>
        <p:txBody>
          <a:bodyPr vert="horz" lIns="91440" tIns="45720" rIns="91440" bIns="45720" rtlCol="0" anchor="ctr">
            <a:normAutofit fontScale="92500" lnSpcReduction="10000"/>
          </a:bodyPr>
          <a:lstStyle/>
          <a:p>
            <a:pPr>
              <a:lnSpc>
                <a:spcPct val="90000"/>
              </a:lnSpc>
              <a:spcAft>
                <a:spcPts val="600"/>
              </a:spcAft>
            </a:pPr>
            <a:r>
              <a:rPr lang="en-US" sz="2800" dirty="0"/>
              <a:t>The formatting of the T/D is very important.  BUT there are lots of resources.  Thesis/Dissertation Preparation Guide – found on the UofM website.  </a:t>
            </a:r>
          </a:p>
          <a:p>
            <a:pPr marL="285750" indent="-228600">
              <a:lnSpc>
                <a:spcPct val="90000"/>
              </a:lnSpc>
              <a:spcAft>
                <a:spcPts val="600"/>
              </a:spcAft>
              <a:buFont typeface="Arial" panose="020B0604020202020204" pitchFamily="34" charset="0"/>
              <a:buChar char="•"/>
            </a:pPr>
            <a:r>
              <a:rPr lang="en-US" sz="2800" dirty="0"/>
              <a:t>Extra spaces between paragraphs</a:t>
            </a:r>
          </a:p>
          <a:p>
            <a:pPr marL="285750" indent="-228600">
              <a:lnSpc>
                <a:spcPct val="90000"/>
              </a:lnSpc>
              <a:spcAft>
                <a:spcPts val="600"/>
              </a:spcAft>
              <a:buFont typeface="Arial" panose="020B0604020202020204" pitchFamily="34" charset="0"/>
              <a:buChar char="•"/>
            </a:pPr>
            <a:r>
              <a:rPr lang="en-US" sz="2800" dirty="0"/>
              <a:t>Improper margins</a:t>
            </a:r>
          </a:p>
          <a:p>
            <a:pPr marL="285750" indent="-228600">
              <a:lnSpc>
                <a:spcPct val="90000"/>
              </a:lnSpc>
              <a:spcAft>
                <a:spcPts val="600"/>
              </a:spcAft>
              <a:buFont typeface="Arial" panose="020B0604020202020204" pitchFamily="34" charset="0"/>
              <a:buChar char="•"/>
            </a:pPr>
            <a:r>
              <a:rPr lang="en-US" sz="2800" dirty="0"/>
              <a:t>Incorrect graduation date on the title page</a:t>
            </a:r>
          </a:p>
          <a:p>
            <a:pPr marL="285750" indent="-228600">
              <a:lnSpc>
                <a:spcPct val="90000"/>
              </a:lnSpc>
              <a:spcAft>
                <a:spcPts val="600"/>
              </a:spcAft>
              <a:buFont typeface="Arial" panose="020B0604020202020204" pitchFamily="34" charset="0"/>
              <a:buChar char="•"/>
            </a:pPr>
            <a:r>
              <a:rPr lang="en-US" sz="2800" dirty="0"/>
              <a:t>Table of contents errors – improper alignment, improper listing</a:t>
            </a:r>
          </a:p>
          <a:p>
            <a:pPr marL="285750" indent="-228600">
              <a:lnSpc>
                <a:spcPct val="90000"/>
              </a:lnSpc>
              <a:spcAft>
                <a:spcPts val="600"/>
              </a:spcAft>
              <a:buFont typeface="Arial" panose="020B0604020202020204" pitchFamily="34" charset="0"/>
              <a:buChar char="•"/>
            </a:pPr>
            <a:r>
              <a:rPr lang="en-US" sz="2800" dirty="0"/>
              <a:t>Not numbering mathematical equations</a:t>
            </a:r>
          </a:p>
          <a:p>
            <a:pPr marL="285750" indent="-228600">
              <a:lnSpc>
                <a:spcPct val="90000"/>
              </a:lnSpc>
              <a:spcAft>
                <a:spcPts val="600"/>
              </a:spcAft>
              <a:buFont typeface="Arial" panose="020B0604020202020204" pitchFamily="34" charset="0"/>
              <a:buChar char="•"/>
            </a:pPr>
            <a:r>
              <a:rPr lang="en-US" sz="2800" dirty="0"/>
              <a:t>Uploading forms with your T/D.  Forms are sent to me – don’t attach.</a:t>
            </a:r>
          </a:p>
          <a:p>
            <a:pPr marL="285750" indent="-228600">
              <a:lnSpc>
                <a:spcPct val="90000"/>
              </a:lnSpc>
              <a:spcAft>
                <a:spcPts val="600"/>
              </a:spcAft>
              <a:buFont typeface="Arial" panose="020B0604020202020204" pitchFamily="34" charset="0"/>
              <a:buChar char="•"/>
            </a:pPr>
            <a:endParaRPr lang="en-US" sz="2400" dirty="0"/>
          </a:p>
          <a:p>
            <a:pPr marL="285750" indent="-228600">
              <a:lnSpc>
                <a:spcPct val="90000"/>
              </a:lnSpc>
              <a:spcAft>
                <a:spcPts val="600"/>
              </a:spcAft>
              <a:buFont typeface="Arial" panose="020B0604020202020204" pitchFamily="34" charset="0"/>
              <a:buChar char="•"/>
            </a:pPr>
            <a:endParaRPr lang="en-US" sz="2400" dirty="0"/>
          </a:p>
          <a:p>
            <a:pPr marL="742950" lvl="1" indent="-228600">
              <a:lnSpc>
                <a:spcPct val="90000"/>
              </a:lnSpc>
              <a:spcAft>
                <a:spcPts val="600"/>
              </a:spcAft>
              <a:buFont typeface="Arial" panose="020B0604020202020204" pitchFamily="34" charset="0"/>
              <a:buChar char="•"/>
            </a:pPr>
            <a:endParaRPr lang="en-US" sz="2400" dirty="0"/>
          </a:p>
        </p:txBody>
      </p:sp>
    </p:spTree>
    <p:extLst>
      <p:ext uri="{BB962C8B-B14F-4D97-AF65-F5344CB8AC3E}">
        <p14:creationId xmlns:p14="http://schemas.microsoft.com/office/powerpoint/2010/main" val="245932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10C0388-F821-4A17-AC4D-8D1894866D35}"/>
              </a:ext>
            </a:extLst>
          </p:cNvPr>
          <p:cNvSpPr>
            <a:spLocks noGrp="1"/>
          </p:cNvSpPr>
          <p:nvPr>
            <p:ph type="title"/>
          </p:nvPr>
        </p:nvSpPr>
        <p:spPr>
          <a:xfrm>
            <a:off x="1098468" y="885651"/>
            <a:ext cx="3229803" cy="4624603"/>
          </a:xfrm>
        </p:spPr>
        <p:txBody>
          <a:bodyPr vert="horz" lIns="91440" tIns="45720" rIns="91440" bIns="45720" rtlCol="0" anchor="ctr">
            <a:normAutofit/>
          </a:bodyPr>
          <a:lstStyle/>
          <a:p>
            <a:r>
              <a:rPr lang="en-US" kern="1200">
                <a:solidFill>
                  <a:srgbClr val="FFFFFF"/>
                </a:solidFill>
                <a:latin typeface="+mj-lt"/>
                <a:ea typeface="+mj-ea"/>
                <a:cs typeface="+mj-cs"/>
              </a:rPr>
              <a:t>Next Step</a:t>
            </a:r>
          </a:p>
        </p:txBody>
      </p:sp>
      <p:sp>
        <p:nvSpPr>
          <p:cNvPr id="3" name="TextBox 2">
            <a:extLst>
              <a:ext uri="{FF2B5EF4-FFF2-40B4-BE49-F238E27FC236}">
                <a16:creationId xmlns:a16="http://schemas.microsoft.com/office/drawing/2014/main" id="{67E9DA95-AE68-4323-9FC6-763C37D97BCB}"/>
              </a:ext>
            </a:extLst>
          </p:cNvPr>
          <p:cNvSpPr txBox="1"/>
          <p:nvPr/>
        </p:nvSpPr>
        <p:spPr>
          <a:xfrm>
            <a:off x="4978708" y="885651"/>
            <a:ext cx="6525220" cy="4616849"/>
          </a:xfrm>
          <a:prstGeom prst="rect">
            <a:avLst/>
          </a:prstGeom>
        </p:spPr>
        <p:txBody>
          <a:bodyPr vert="horz" lIns="91440" tIns="45720" rIns="91440" bIns="45720" rtlCol="0" anchor="ctr">
            <a:normAutofit/>
          </a:bodyPr>
          <a:lstStyle/>
          <a:p>
            <a:pPr>
              <a:lnSpc>
                <a:spcPct val="90000"/>
              </a:lnSpc>
              <a:spcAft>
                <a:spcPts val="600"/>
              </a:spcAft>
            </a:pPr>
            <a:r>
              <a:rPr lang="en-US" sz="2400" b="1" u="sng" dirty="0"/>
              <a:t>Defended and Final Copies:</a:t>
            </a:r>
          </a:p>
          <a:p>
            <a:pPr indent="-228600">
              <a:lnSpc>
                <a:spcPct val="90000"/>
              </a:lnSpc>
              <a:spcAft>
                <a:spcPts val="600"/>
              </a:spcAft>
              <a:buFont typeface="Arial" panose="020B0604020202020204" pitchFamily="34" charset="0"/>
              <a:buChar char="•"/>
            </a:pPr>
            <a:r>
              <a:rPr lang="en-US" sz="2400" dirty="0"/>
              <a:t>Thesis and Dissertations are submitted to ProQuest – the link is #7 of the Guide</a:t>
            </a:r>
          </a:p>
          <a:p>
            <a:pPr indent="-228600">
              <a:lnSpc>
                <a:spcPct val="90000"/>
              </a:lnSpc>
              <a:spcAft>
                <a:spcPts val="600"/>
              </a:spcAft>
              <a:buFont typeface="Arial" panose="020B0604020202020204" pitchFamily="34" charset="0"/>
              <a:buChar char="•"/>
            </a:pPr>
            <a:r>
              <a:rPr lang="en-US" sz="2400" dirty="0"/>
              <a:t>The Graduate School will review – looking at formatting.  If there are any corrections an email will be sent.  Correct and resubmit.</a:t>
            </a:r>
          </a:p>
          <a:p>
            <a:pPr indent="-228600">
              <a:lnSpc>
                <a:spcPct val="90000"/>
              </a:lnSpc>
              <a:spcAft>
                <a:spcPts val="600"/>
              </a:spcAft>
              <a:buFont typeface="Arial" panose="020B0604020202020204" pitchFamily="34" charset="0"/>
              <a:buChar char="•"/>
            </a:pPr>
            <a:r>
              <a:rPr lang="en-US" sz="2400" dirty="0"/>
              <a:t>Then the final Thesis/Dissertation will be Delivered to ProQuest.</a:t>
            </a:r>
          </a:p>
          <a:p>
            <a:pPr indent="-228600">
              <a:lnSpc>
                <a:spcPct val="90000"/>
              </a:lnSpc>
              <a:spcAft>
                <a:spcPts val="600"/>
              </a:spcAft>
              <a:buFont typeface="Arial" panose="020B0604020202020204" pitchFamily="34" charset="0"/>
              <a:buChar char="•"/>
            </a:pPr>
            <a:endParaRPr lang="en-US" sz="2400" dirty="0"/>
          </a:p>
        </p:txBody>
      </p:sp>
    </p:spTree>
    <p:extLst>
      <p:ext uri="{BB962C8B-B14F-4D97-AF65-F5344CB8AC3E}">
        <p14:creationId xmlns:p14="http://schemas.microsoft.com/office/powerpoint/2010/main" val="3711648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0314F94-6AEC-4082-A6BA-57DD2F784A90}"/>
              </a:ext>
            </a:extLst>
          </p:cNvPr>
          <p:cNvSpPr>
            <a:spLocks noGrp="1"/>
          </p:cNvSpPr>
          <p:nvPr>
            <p:ph type="title"/>
          </p:nvPr>
        </p:nvSpPr>
        <p:spPr>
          <a:xfrm>
            <a:off x="621792" y="1161288"/>
            <a:ext cx="3602736" cy="4526280"/>
          </a:xfrm>
        </p:spPr>
        <p:txBody>
          <a:bodyPr vert="horz" lIns="91440" tIns="45720" rIns="91440" bIns="45720" rtlCol="0" anchor="ctr">
            <a:normAutofit/>
          </a:bodyPr>
          <a:lstStyle/>
          <a:p>
            <a:r>
              <a:rPr lang="en-US" sz="3400" kern="1200">
                <a:solidFill>
                  <a:schemeClr val="tx1"/>
                </a:solidFill>
                <a:latin typeface="+mj-lt"/>
                <a:ea typeface="+mj-ea"/>
                <a:cs typeface="+mj-cs"/>
              </a:rPr>
              <a:t>Thesis/Dissertation Review</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TextBox 2">
            <a:extLst>
              <a:ext uri="{FF2B5EF4-FFF2-40B4-BE49-F238E27FC236}">
                <a16:creationId xmlns:a16="http://schemas.microsoft.com/office/drawing/2014/main" id="{9A730A1F-3EEF-4A03-A0C5-04D822CA854D}"/>
              </a:ext>
            </a:extLst>
          </p:cNvPr>
          <p:cNvGraphicFramePr/>
          <p:nvPr>
            <p:extLst>
              <p:ext uri="{D42A27DB-BD31-4B8C-83A1-F6EECF244321}">
                <p14:modId xmlns:p14="http://schemas.microsoft.com/office/powerpoint/2010/main" val="2893633499"/>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7592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5DBBB5F-3AA9-4AD7-B17A-B5A43577AE22}"/>
              </a:ext>
            </a:extLst>
          </p:cNvPr>
          <p:cNvSpPr>
            <a:spLocks noGrp="1"/>
          </p:cNvSpPr>
          <p:nvPr>
            <p:ph type="title"/>
          </p:nvPr>
        </p:nvSpPr>
        <p:spPr>
          <a:xfrm>
            <a:off x="826396" y="586855"/>
            <a:ext cx="4230100" cy="3387497"/>
          </a:xfrm>
        </p:spPr>
        <p:txBody>
          <a:bodyPr vert="horz" lIns="91440" tIns="45720" rIns="91440" bIns="45720" rtlCol="0" anchor="b">
            <a:normAutofit/>
          </a:bodyPr>
          <a:lstStyle/>
          <a:p>
            <a:pPr algn="r"/>
            <a:r>
              <a:rPr lang="en-US" sz="4000" kern="1200" dirty="0">
                <a:solidFill>
                  <a:srgbClr val="FFFFFF"/>
                </a:solidFill>
                <a:latin typeface="+mj-lt"/>
                <a:ea typeface="+mj-ea"/>
                <a:cs typeface="+mj-cs"/>
              </a:rPr>
              <a:t>Recommendations &amp; Notes</a:t>
            </a:r>
          </a:p>
        </p:txBody>
      </p:sp>
      <p:sp>
        <p:nvSpPr>
          <p:cNvPr id="3" name="TextBox 2">
            <a:extLst>
              <a:ext uri="{FF2B5EF4-FFF2-40B4-BE49-F238E27FC236}">
                <a16:creationId xmlns:a16="http://schemas.microsoft.com/office/drawing/2014/main" id="{E86A1B6F-412C-4DAD-9CC5-E9B7EFE5FC26}"/>
              </a:ext>
            </a:extLst>
          </p:cNvPr>
          <p:cNvSpPr txBox="1"/>
          <p:nvPr/>
        </p:nvSpPr>
        <p:spPr>
          <a:xfrm>
            <a:off x="6503158" y="649480"/>
            <a:ext cx="4862447" cy="5546047"/>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000" dirty="0"/>
              <a:t>#1 – Review the deadlines for the term you plan to graduate.  Make sure you have given yourself enough time to meet the deadlines.  Don’t schedule your Final Defense for two weeks before Graduation – that really doesn’t work.</a:t>
            </a:r>
          </a:p>
          <a:p>
            <a:pPr marL="285750" indent="-228600">
              <a:lnSpc>
                <a:spcPct val="90000"/>
              </a:lnSpc>
              <a:spcAft>
                <a:spcPts val="600"/>
              </a:spcAft>
              <a:buFont typeface="Arial" panose="020B0604020202020204" pitchFamily="34" charset="0"/>
              <a:buChar char="•"/>
            </a:pPr>
            <a:r>
              <a:rPr lang="en-US" sz="2000" dirty="0"/>
              <a:t>Give yourself time between your Defense and the Graduate School submission deadline</a:t>
            </a:r>
          </a:p>
          <a:p>
            <a:pPr marL="285750" indent="-228600">
              <a:lnSpc>
                <a:spcPct val="90000"/>
              </a:lnSpc>
              <a:spcAft>
                <a:spcPts val="600"/>
              </a:spcAft>
              <a:buFont typeface="Arial" panose="020B0604020202020204" pitchFamily="34" charset="0"/>
              <a:buChar char="•"/>
            </a:pPr>
            <a:r>
              <a:rPr lang="en-US" sz="2000" dirty="0"/>
              <a:t>Keep in mind the time it takes your chair/committee to send feedback</a:t>
            </a:r>
          </a:p>
          <a:p>
            <a:pPr marL="285750" indent="-228600">
              <a:lnSpc>
                <a:spcPct val="90000"/>
              </a:lnSpc>
              <a:spcAft>
                <a:spcPts val="600"/>
              </a:spcAft>
              <a:buFont typeface="Arial" panose="020B0604020202020204" pitchFamily="34" charset="0"/>
              <a:buChar char="•"/>
            </a:pPr>
            <a:r>
              <a:rPr lang="en-US" sz="2000" dirty="0"/>
              <a:t>Format your dissertation as soon as possible</a:t>
            </a:r>
          </a:p>
          <a:p>
            <a:pPr marL="285750" indent="-228600">
              <a:lnSpc>
                <a:spcPct val="90000"/>
              </a:lnSpc>
              <a:spcAft>
                <a:spcPts val="600"/>
              </a:spcAft>
              <a:buFont typeface="Arial" panose="020B0604020202020204" pitchFamily="34" charset="0"/>
              <a:buChar char="•"/>
            </a:pPr>
            <a:r>
              <a:rPr lang="en-US" sz="2000" dirty="0"/>
              <a:t>Review the formatting guide</a:t>
            </a:r>
          </a:p>
          <a:p>
            <a:pPr marL="285750" indent="-228600">
              <a:lnSpc>
                <a:spcPct val="90000"/>
              </a:lnSpc>
              <a:spcAft>
                <a:spcPts val="600"/>
              </a:spcAft>
              <a:buFont typeface="Arial" panose="020B0604020202020204" pitchFamily="34" charset="0"/>
              <a:buChar char="•"/>
            </a:pPr>
            <a:r>
              <a:rPr lang="en-US" sz="2000" dirty="0"/>
              <a:t>The Dissertation/Thesis you submit to ProQuest – is the </a:t>
            </a:r>
            <a:r>
              <a:rPr lang="en-US" sz="2000" b="1" u="sng" dirty="0"/>
              <a:t>FINAL</a:t>
            </a:r>
            <a:r>
              <a:rPr lang="en-US" sz="2000" dirty="0"/>
              <a:t> version.</a:t>
            </a:r>
          </a:p>
        </p:txBody>
      </p:sp>
    </p:spTree>
    <p:extLst>
      <p:ext uri="{BB962C8B-B14F-4D97-AF65-F5344CB8AC3E}">
        <p14:creationId xmlns:p14="http://schemas.microsoft.com/office/powerpoint/2010/main" val="522663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0099B6-B569-4708-AE3E-2D28EF9D3BC5}"/>
              </a:ext>
            </a:extLst>
          </p:cNvPr>
          <p:cNvSpPr>
            <a:spLocks noGrp="1"/>
          </p:cNvSpPr>
          <p:nvPr>
            <p:ph type="title"/>
          </p:nvPr>
        </p:nvSpPr>
        <p:spPr>
          <a:xfrm>
            <a:off x="643467" y="640080"/>
            <a:ext cx="3096427" cy="5613236"/>
          </a:xfrm>
        </p:spPr>
        <p:txBody>
          <a:bodyPr vert="horz" lIns="91440" tIns="45720" rIns="91440" bIns="45720" rtlCol="0" anchor="ctr">
            <a:normAutofit/>
          </a:bodyPr>
          <a:lstStyle/>
          <a:p>
            <a:r>
              <a:rPr lang="en-US" kern="1200" dirty="0">
                <a:solidFill>
                  <a:srgbClr val="FFFFFF"/>
                </a:solidFill>
                <a:latin typeface="+mj-lt"/>
                <a:ea typeface="+mj-ea"/>
                <a:cs typeface="+mj-cs"/>
              </a:rPr>
              <a:t>Certificates</a:t>
            </a:r>
          </a:p>
        </p:txBody>
      </p:sp>
      <p:sp>
        <p:nvSpPr>
          <p:cNvPr id="3" name="TextBox 2">
            <a:extLst>
              <a:ext uri="{FF2B5EF4-FFF2-40B4-BE49-F238E27FC236}">
                <a16:creationId xmlns:a16="http://schemas.microsoft.com/office/drawing/2014/main" id="{E97CCF1A-B741-4814-90AE-0C8C074565FF}"/>
              </a:ext>
            </a:extLst>
          </p:cNvPr>
          <p:cNvSpPr txBox="1"/>
          <p:nvPr/>
        </p:nvSpPr>
        <p:spPr>
          <a:xfrm>
            <a:off x="4393363" y="1282700"/>
            <a:ext cx="6566737" cy="3086517"/>
          </a:xfrm>
          <a:prstGeom prst="rect">
            <a:avLst/>
          </a:prstGeom>
        </p:spPr>
        <p:txBody>
          <a:bodyPr vert="horz" lIns="91440" tIns="45720" rIns="91440" bIns="45720" rtlCol="0" anchor="ctr">
            <a:normAutofit fontScale="77500" lnSpcReduction="20000"/>
          </a:bodyPr>
          <a:lstStyle/>
          <a:p>
            <a:pPr marL="285750" indent="-228600">
              <a:lnSpc>
                <a:spcPct val="90000"/>
              </a:lnSpc>
              <a:spcAft>
                <a:spcPts val="600"/>
              </a:spcAft>
              <a:buFont typeface="Arial" panose="020B0604020202020204" pitchFamily="34" charset="0"/>
              <a:buChar char="•"/>
            </a:pPr>
            <a:r>
              <a:rPr lang="en-US" sz="2400" dirty="0"/>
              <a:t>A Certificate is a Degree in a specific subject – which can be similar or a part of the major</a:t>
            </a:r>
          </a:p>
          <a:p>
            <a:pPr marL="742950" lvl="1" indent="-228600">
              <a:lnSpc>
                <a:spcPct val="90000"/>
              </a:lnSpc>
              <a:spcAft>
                <a:spcPts val="600"/>
              </a:spcAft>
              <a:buFont typeface="Arial" panose="020B0604020202020204" pitchFamily="34" charset="0"/>
              <a:buChar char="•"/>
            </a:pPr>
            <a:r>
              <a:rPr lang="en-US" sz="2400" dirty="0"/>
              <a:t>It is a separate degree and needs to be added to your degree program – to add use the Program Update Form</a:t>
            </a:r>
          </a:p>
          <a:p>
            <a:pPr marL="742950" lvl="1" indent="-228600">
              <a:lnSpc>
                <a:spcPct val="90000"/>
              </a:lnSpc>
              <a:spcAft>
                <a:spcPts val="600"/>
              </a:spcAft>
              <a:buFont typeface="Arial" panose="020B0604020202020204" pitchFamily="34" charset="0"/>
              <a:buChar char="•"/>
            </a:pPr>
            <a:r>
              <a:rPr lang="en-US" sz="2400" dirty="0"/>
              <a:t>Apply separately from the Masters/PhD.</a:t>
            </a:r>
          </a:p>
          <a:p>
            <a:pPr marL="514350" lvl="1">
              <a:lnSpc>
                <a:spcPct val="90000"/>
              </a:lnSpc>
              <a:spcAft>
                <a:spcPts val="600"/>
              </a:spcAft>
            </a:pPr>
            <a:endParaRPr lang="en-US" sz="2400" dirty="0"/>
          </a:p>
          <a:p>
            <a:pPr marL="285750" indent="-228600">
              <a:lnSpc>
                <a:spcPct val="90000"/>
              </a:lnSpc>
              <a:spcAft>
                <a:spcPts val="600"/>
              </a:spcAft>
              <a:buFont typeface="Arial" panose="020B0604020202020204" pitchFamily="34" charset="0"/>
              <a:buChar char="•"/>
            </a:pPr>
            <a:r>
              <a:rPr lang="en-US" sz="2400" dirty="0"/>
              <a:t>Candidacy Form – NEW PROCESS</a:t>
            </a:r>
          </a:p>
          <a:p>
            <a:pPr marL="742950" lvl="1" indent="-228600">
              <a:lnSpc>
                <a:spcPct val="90000"/>
              </a:lnSpc>
              <a:spcAft>
                <a:spcPts val="600"/>
              </a:spcAft>
              <a:buFont typeface="Arial" panose="020B0604020202020204" pitchFamily="34" charset="0"/>
              <a:buChar char="•"/>
            </a:pPr>
            <a:r>
              <a:rPr lang="en-US" sz="2400" dirty="0"/>
              <a:t>Certificate programs are visible in the </a:t>
            </a:r>
            <a:r>
              <a:rPr lang="en-US" sz="2400" dirty="0" err="1"/>
              <a:t>UMDegree</a:t>
            </a:r>
            <a:r>
              <a:rPr lang="en-US" sz="2400" dirty="0"/>
              <a:t> – The Graduation Analyst will review </a:t>
            </a:r>
            <a:r>
              <a:rPr lang="en-US" sz="2400" dirty="0" err="1"/>
              <a:t>UMDegree</a:t>
            </a:r>
            <a:r>
              <a:rPr lang="en-US" sz="2400" dirty="0"/>
              <a:t> to determine if you are eligible for graduation.</a:t>
            </a:r>
          </a:p>
          <a:p>
            <a:pPr marL="742950" lvl="1" indent="-228600">
              <a:lnSpc>
                <a:spcPct val="90000"/>
              </a:lnSpc>
              <a:spcAft>
                <a:spcPts val="600"/>
              </a:spcAft>
              <a:buFont typeface="Arial" panose="020B0604020202020204" pitchFamily="34" charset="0"/>
              <a:buChar char="•"/>
            </a:pPr>
            <a:r>
              <a:rPr lang="en-US" sz="2400" dirty="0"/>
              <a:t>Find </a:t>
            </a:r>
            <a:r>
              <a:rPr lang="en-US" sz="2400" dirty="0" err="1"/>
              <a:t>UMDegree</a:t>
            </a:r>
            <a:r>
              <a:rPr lang="en-US" sz="2400" dirty="0"/>
              <a:t> on Student Pages / My Degree </a:t>
            </a:r>
          </a:p>
          <a:p>
            <a:pPr marL="1200150" lvl="2" indent="-228600">
              <a:lnSpc>
                <a:spcPct val="90000"/>
              </a:lnSpc>
              <a:spcAft>
                <a:spcPts val="600"/>
              </a:spcAft>
              <a:buFont typeface="Arial" panose="020B0604020202020204" pitchFamily="34" charset="0"/>
              <a:buChar char="•"/>
            </a:pPr>
            <a:endParaRPr lang="en-US" sz="1600" dirty="0"/>
          </a:p>
          <a:p>
            <a:pPr marL="285750" indent="-228600">
              <a:lnSpc>
                <a:spcPct val="90000"/>
              </a:lnSpc>
              <a:spcAft>
                <a:spcPts val="600"/>
              </a:spcAft>
              <a:buFont typeface="Arial" panose="020B0604020202020204" pitchFamily="34" charset="0"/>
              <a:buChar char="•"/>
            </a:pPr>
            <a:endParaRPr lang="en-US" sz="1600" dirty="0"/>
          </a:p>
        </p:txBody>
      </p:sp>
      <p:pic>
        <p:nvPicPr>
          <p:cNvPr id="1026" name="Picture 2">
            <a:extLst>
              <a:ext uri="{FF2B5EF4-FFF2-40B4-BE49-F238E27FC236}">
                <a16:creationId xmlns:a16="http://schemas.microsoft.com/office/drawing/2014/main" id="{713E75FF-76F2-421C-97F1-08DD1FEB86C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19738" y="4623787"/>
            <a:ext cx="4948131" cy="1820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611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4D575-1068-4820-9D90-21EF5A65C475}"/>
              </a:ext>
            </a:extLst>
          </p:cNvPr>
          <p:cNvSpPr>
            <a:spLocks noGrp="1"/>
          </p:cNvSpPr>
          <p:nvPr>
            <p:ph type="title"/>
          </p:nvPr>
        </p:nvSpPr>
        <p:spPr/>
        <p:txBody>
          <a:bodyPr/>
          <a:lstStyle/>
          <a:p>
            <a:r>
              <a:rPr lang="en-US" dirty="0"/>
              <a:t>Graduation Analyst</a:t>
            </a:r>
          </a:p>
        </p:txBody>
      </p:sp>
      <p:sp>
        <p:nvSpPr>
          <p:cNvPr id="3" name="Content Placeholder 2">
            <a:extLst>
              <a:ext uri="{FF2B5EF4-FFF2-40B4-BE49-F238E27FC236}">
                <a16:creationId xmlns:a16="http://schemas.microsoft.com/office/drawing/2014/main" id="{DF91FBC3-FAF1-40C5-B182-C42EC53DF6ED}"/>
              </a:ext>
            </a:extLst>
          </p:cNvPr>
          <p:cNvSpPr>
            <a:spLocks noGrp="1"/>
          </p:cNvSpPr>
          <p:nvPr>
            <p:ph idx="1"/>
          </p:nvPr>
        </p:nvSpPr>
        <p:spPr/>
        <p:txBody>
          <a:bodyPr/>
          <a:lstStyle/>
          <a:p>
            <a:r>
              <a:rPr lang="en-US" dirty="0"/>
              <a:t>My job is to make sure you have everything you need to graduate.  Courses, credits, transfer credits, forms etc.</a:t>
            </a:r>
          </a:p>
          <a:p>
            <a:r>
              <a:rPr lang="en-US" dirty="0"/>
              <a:t>If you are planning to write a Thesis or Dissertation – I will be the last person to approve.</a:t>
            </a:r>
          </a:p>
          <a:p>
            <a:r>
              <a:rPr lang="en-US" dirty="0"/>
              <a:t>Commencement Program – I assist the Commencement office in putting the program together for all Masters and Doctoral students.</a:t>
            </a:r>
          </a:p>
          <a:p>
            <a:r>
              <a:rPr lang="en-US" dirty="0"/>
              <a:t>I will be at Graduation to assist and distribute diplomas.</a:t>
            </a:r>
          </a:p>
          <a:p>
            <a:r>
              <a:rPr lang="en-US" dirty="0"/>
              <a:t>I am always here to help</a:t>
            </a:r>
          </a:p>
        </p:txBody>
      </p:sp>
    </p:spTree>
    <p:extLst>
      <p:ext uri="{BB962C8B-B14F-4D97-AF65-F5344CB8AC3E}">
        <p14:creationId xmlns:p14="http://schemas.microsoft.com/office/powerpoint/2010/main" val="3757020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5A5A0B-A679-4DF3-BBCE-34E94B7E1D5F}"/>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a:solidFill>
                  <a:schemeClr val="bg1"/>
                </a:solidFill>
                <a:latin typeface="+mj-lt"/>
                <a:ea typeface="+mj-ea"/>
                <a:cs typeface="+mj-cs"/>
              </a:rPr>
              <a:t>Where to find Information</a:t>
            </a:r>
          </a:p>
        </p:txBody>
      </p:sp>
      <p:cxnSp>
        <p:nvCxnSpPr>
          <p:cNvPr id="13" name="Straight Connector 12">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76C3163-A29D-4FD1-A0DD-3003D549FC28}"/>
              </a:ext>
            </a:extLst>
          </p:cNvPr>
          <p:cNvPicPr>
            <a:picLocks noChangeAspect="1"/>
          </p:cNvPicPr>
          <p:nvPr/>
        </p:nvPicPr>
        <p:blipFill rotWithShape="1">
          <a:blip r:embed="rId3"/>
          <a:srcRect t="7659" r="50000"/>
          <a:stretch/>
        </p:blipFill>
        <p:spPr>
          <a:xfrm>
            <a:off x="3388656" y="2224994"/>
            <a:ext cx="5411511" cy="3997637"/>
          </a:xfrm>
          <a:prstGeom prst="rect">
            <a:avLst/>
          </a:prstGeom>
        </p:spPr>
      </p:pic>
    </p:spTree>
    <p:extLst>
      <p:ext uri="{BB962C8B-B14F-4D97-AF65-F5344CB8AC3E}">
        <p14:creationId xmlns:p14="http://schemas.microsoft.com/office/powerpoint/2010/main" val="723728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7127B-CFF1-41B6-A1D1-87AED6B1F612}"/>
              </a:ext>
            </a:extLst>
          </p:cNvPr>
          <p:cNvSpPr>
            <a:spLocks noGrp="1"/>
          </p:cNvSpPr>
          <p:nvPr>
            <p:ph type="title"/>
          </p:nvPr>
        </p:nvSpPr>
        <p:spPr/>
        <p:txBody>
          <a:bodyPr/>
          <a:lstStyle/>
          <a:p>
            <a:r>
              <a:rPr lang="en-US"/>
              <a:t>Student Tab Information</a:t>
            </a:r>
            <a:endParaRPr lang="en-US" dirty="0"/>
          </a:p>
        </p:txBody>
      </p:sp>
      <p:sp>
        <p:nvSpPr>
          <p:cNvPr id="3" name="TextBox 2">
            <a:extLst>
              <a:ext uri="{FF2B5EF4-FFF2-40B4-BE49-F238E27FC236}">
                <a16:creationId xmlns:a16="http://schemas.microsoft.com/office/drawing/2014/main" id="{9D44B19D-1BE7-45AB-9B9D-964579FB932B}"/>
              </a:ext>
            </a:extLst>
          </p:cNvPr>
          <p:cNvSpPr txBox="1"/>
          <p:nvPr/>
        </p:nvSpPr>
        <p:spPr>
          <a:xfrm>
            <a:off x="1938728" y="1978702"/>
            <a:ext cx="8214610" cy="360098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a:t>Registration Status</a:t>
            </a:r>
          </a:p>
          <a:p>
            <a:pPr marL="285750" indent="-285750">
              <a:lnSpc>
                <a:spcPct val="150000"/>
              </a:lnSpc>
              <a:buFont typeface="Arial" panose="020B0604020202020204" pitchFamily="34" charset="0"/>
              <a:buChar char="•"/>
            </a:pPr>
            <a:r>
              <a:rPr lang="en-US" sz="2800" dirty="0"/>
              <a:t>Class Schedule</a:t>
            </a:r>
          </a:p>
          <a:p>
            <a:pPr marL="285750" indent="-285750">
              <a:lnSpc>
                <a:spcPct val="150000"/>
              </a:lnSpc>
              <a:buFont typeface="Arial" panose="020B0604020202020204" pitchFamily="34" charset="0"/>
              <a:buChar char="•"/>
            </a:pPr>
            <a:r>
              <a:rPr lang="en-US" sz="2800" dirty="0"/>
              <a:t>Graduation Status</a:t>
            </a:r>
          </a:p>
          <a:p>
            <a:pPr marL="285750" indent="-285750">
              <a:lnSpc>
                <a:spcPct val="150000"/>
              </a:lnSpc>
              <a:buFont typeface="Arial" panose="020B0604020202020204" pitchFamily="34" charset="0"/>
              <a:buChar char="•"/>
            </a:pPr>
            <a:r>
              <a:rPr lang="en-US" sz="2800" dirty="0"/>
              <a:t>Transcripts</a:t>
            </a:r>
          </a:p>
          <a:p>
            <a:pPr marL="285750" indent="-285750">
              <a:lnSpc>
                <a:spcPct val="150000"/>
              </a:lnSpc>
              <a:buFont typeface="Arial" panose="020B0604020202020204" pitchFamily="34" charset="0"/>
              <a:buChar char="•"/>
            </a:pPr>
            <a:r>
              <a:rPr lang="en-US" sz="2800" dirty="0"/>
              <a:t>Student Profile</a:t>
            </a:r>
          </a:p>
          <a:p>
            <a:endParaRPr lang="en-US" dirty="0"/>
          </a:p>
        </p:txBody>
      </p:sp>
    </p:spTree>
    <p:extLst>
      <p:ext uri="{BB962C8B-B14F-4D97-AF65-F5344CB8AC3E}">
        <p14:creationId xmlns:p14="http://schemas.microsoft.com/office/powerpoint/2010/main" val="4008733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AFD8F-D60A-4D2F-B3BF-4C92E2728F6D}"/>
              </a:ext>
            </a:extLst>
          </p:cNvPr>
          <p:cNvSpPr>
            <a:spLocks noGrp="1"/>
          </p:cNvSpPr>
          <p:nvPr>
            <p:ph type="title"/>
          </p:nvPr>
        </p:nvSpPr>
        <p:spPr/>
        <p:txBody>
          <a:bodyPr/>
          <a:lstStyle/>
          <a:p>
            <a:r>
              <a:rPr lang="en-US" dirty="0" err="1"/>
              <a:t>UMDegree</a:t>
            </a:r>
            <a:endParaRPr lang="en-US" dirty="0"/>
          </a:p>
        </p:txBody>
      </p:sp>
      <p:pic>
        <p:nvPicPr>
          <p:cNvPr id="4" name="Picture 3">
            <a:extLst>
              <a:ext uri="{FF2B5EF4-FFF2-40B4-BE49-F238E27FC236}">
                <a16:creationId xmlns:a16="http://schemas.microsoft.com/office/drawing/2014/main" id="{244BD269-1E9D-026F-2E1F-CB5CBE3E4374}"/>
              </a:ext>
            </a:extLst>
          </p:cNvPr>
          <p:cNvPicPr>
            <a:picLocks noChangeAspect="1"/>
          </p:cNvPicPr>
          <p:nvPr/>
        </p:nvPicPr>
        <p:blipFill rotWithShape="1">
          <a:blip r:embed="rId2"/>
          <a:srcRect t="6511" r="51146" b="8854"/>
          <a:stretch/>
        </p:blipFill>
        <p:spPr>
          <a:xfrm>
            <a:off x="2247900" y="1365250"/>
            <a:ext cx="5956300" cy="4127500"/>
          </a:xfrm>
          <a:prstGeom prst="rect">
            <a:avLst/>
          </a:prstGeom>
        </p:spPr>
      </p:pic>
      <p:sp>
        <p:nvSpPr>
          <p:cNvPr id="5" name="Rectangle 4">
            <a:extLst>
              <a:ext uri="{FF2B5EF4-FFF2-40B4-BE49-F238E27FC236}">
                <a16:creationId xmlns:a16="http://schemas.microsoft.com/office/drawing/2014/main" id="{E34F7412-803C-491D-ABC9-458B12D94BC2}"/>
              </a:ext>
            </a:extLst>
          </p:cNvPr>
          <p:cNvSpPr/>
          <p:nvPr/>
        </p:nvSpPr>
        <p:spPr>
          <a:xfrm>
            <a:off x="2557810" y="2581936"/>
            <a:ext cx="3004789" cy="196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mc:Choice xmlns:p14="http://schemas.microsoft.com/office/powerpoint/2010/main" Requires="p14">
          <p:contentPart p14:bwMode="auto" r:id="rId3">
            <p14:nvContentPartPr>
              <p14:cNvPr id="8" name="Ink 7">
                <a:extLst>
                  <a:ext uri="{FF2B5EF4-FFF2-40B4-BE49-F238E27FC236}">
                    <a16:creationId xmlns:a16="http://schemas.microsoft.com/office/drawing/2014/main" id="{2589EF69-EDEC-12E5-A66F-A6468AAE03A0}"/>
                  </a:ext>
                </a:extLst>
              </p14:cNvPr>
              <p14:cNvContentPartPr/>
              <p14:nvPr/>
            </p14:nvContentPartPr>
            <p14:xfrm>
              <a:off x="5105120" y="5206840"/>
              <a:ext cx="360" cy="360"/>
            </p14:xfrm>
          </p:contentPart>
        </mc:Choice>
        <mc:Fallback>
          <p:pic>
            <p:nvPicPr>
              <p:cNvPr id="8" name="Ink 7">
                <a:extLst>
                  <a:ext uri="{FF2B5EF4-FFF2-40B4-BE49-F238E27FC236}">
                    <a16:creationId xmlns:a16="http://schemas.microsoft.com/office/drawing/2014/main" id="{2589EF69-EDEC-12E5-A66F-A6468AAE03A0}"/>
                  </a:ext>
                </a:extLst>
              </p:cNvPr>
              <p:cNvPicPr/>
              <p:nvPr/>
            </p:nvPicPr>
            <p:blipFill>
              <a:blip r:embed="rId4"/>
              <a:stretch>
                <a:fillRect/>
              </a:stretch>
            </p:blipFill>
            <p:spPr>
              <a:xfrm>
                <a:off x="5096480" y="5197840"/>
                <a:ext cx="18000" cy="18000"/>
              </a:xfrm>
              <a:prstGeom prst="rect">
                <a:avLst/>
              </a:prstGeom>
            </p:spPr>
          </p:pic>
        </mc:Fallback>
      </mc:AlternateContent>
      <p:sp>
        <p:nvSpPr>
          <p:cNvPr id="9" name="TextBox 8">
            <a:extLst>
              <a:ext uri="{FF2B5EF4-FFF2-40B4-BE49-F238E27FC236}">
                <a16:creationId xmlns:a16="http://schemas.microsoft.com/office/drawing/2014/main" id="{D24BFA9C-E99C-607D-1982-409B1E7FDE02}"/>
              </a:ext>
            </a:extLst>
          </p:cNvPr>
          <p:cNvSpPr txBox="1"/>
          <p:nvPr/>
        </p:nvSpPr>
        <p:spPr>
          <a:xfrm>
            <a:off x="8420240" y="4140200"/>
            <a:ext cx="2387320" cy="646331"/>
          </a:xfrm>
          <a:prstGeom prst="rect">
            <a:avLst/>
          </a:prstGeom>
          <a:noFill/>
        </p:spPr>
        <p:txBody>
          <a:bodyPr wrap="square" rtlCol="0">
            <a:spAutoFit/>
          </a:bodyPr>
          <a:lstStyle/>
          <a:p>
            <a:r>
              <a:rPr lang="en-US" dirty="0"/>
              <a:t>Degree progress should be 98% or 100%</a:t>
            </a:r>
          </a:p>
        </p:txBody>
      </p:sp>
      <p:sp>
        <p:nvSpPr>
          <p:cNvPr id="10" name="TextBox 9">
            <a:extLst>
              <a:ext uri="{FF2B5EF4-FFF2-40B4-BE49-F238E27FC236}">
                <a16:creationId xmlns:a16="http://schemas.microsoft.com/office/drawing/2014/main" id="{5341372A-D720-FDB5-752F-84E2BE3FA336}"/>
              </a:ext>
            </a:extLst>
          </p:cNvPr>
          <p:cNvSpPr txBox="1"/>
          <p:nvPr/>
        </p:nvSpPr>
        <p:spPr>
          <a:xfrm>
            <a:off x="8585340" y="2026265"/>
            <a:ext cx="2387320" cy="1200329"/>
          </a:xfrm>
          <a:prstGeom prst="rect">
            <a:avLst/>
          </a:prstGeom>
          <a:noFill/>
        </p:spPr>
        <p:txBody>
          <a:bodyPr wrap="square" rtlCol="0">
            <a:spAutoFit/>
          </a:bodyPr>
          <a:lstStyle/>
          <a:p>
            <a:r>
              <a:rPr lang="en-US" dirty="0"/>
              <a:t>If you do not see the Graduate Certificate – that might mean it needs to be added.</a:t>
            </a:r>
          </a:p>
        </p:txBody>
      </p:sp>
    </p:spTree>
    <p:extLst>
      <p:ext uri="{BB962C8B-B14F-4D97-AF65-F5344CB8AC3E}">
        <p14:creationId xmlns:p14="http://schemas.microsoft.com/office/powerpoint/2010/main" val="3131451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5918-C80E-4FD0-8453-7E6C707649BF}"/>
              </a:ext>
            </a:extLst>
          </p:cNvPr>
          <p:cNvSpPr>
            <a:spLocks noGrp="1"/>
          </p:cNvSpPr>
          <p:nvPr>
            <p:ph type="title"/>
          </p:nvPr>
        </p:nvSpPr>
        <p:spPr/>
        <p:txBody>
          <a:bodyPr/>
          <a:lstStyle/>
          <a:p>
            <a:r>
              <a:rPr lang="en-US" dirty="0" err="1"/>
              <a:t>UMDegree</a:t>
            </a:r>
            <a:r>
              <a:rPr lang="en-US" dirty="0"/>
              <a:t> – Ready to Graduate</a:t>
            </a:r>
          </a:p>
        </p:txBody>
      </p:sp>
      <p:pic>
        <p:nvPicPr>
          <p:cNvPr id="6" name="Picture 5">
            <a:extLst>
              <a:ext uri="{FF2B5EF4-FFF2-40B4-BE49-F238E27FC236}">
                <a16:creationId xmlns:a16="http://schemas.microsoft.com/office/drawing/2014/main" id="{C24FFDA4-E6CC-5EF1-C63B-7B9EB31615A3}"/>
              </a:ext>
            </a:extLst>
          </p:cNvPr>
          <p:cNvPicPr>
            <a:picLocks noChangeAspect="1"/>
          </p:cNvPicPr>
          <p:nvPr/>
        </p:nvPicPr>
        <p:blipFill rotWithShape="1">
          <a:blip r:embed="rId2"/>
          <a:srcRect l="1667" t="6511" r="51666" b="2604"/>
          <a:stretch/>
        </p:blipFill>
        <p:spPr>
          <a:xfrm>
            <a:off x="1866900" y="1432971"/>
            <a:ext cx="5689600" cy="4432300"/>
          </a:xfrm>
          <a:prstGeom prst="rect">
            <a:avLst/>
          </a:prstGeom>
        </p:spPr>
      </p:pic>
      <p:sp>
        <p:nvSpPr>
          <p:cNvPr id="7" name="TextBox 6">
            <a:extLst>
              <a:ext uri="{FF2B5EF4-FFF2-40B4-BE49-F238E27FC236}">
                <a16:creationId xmlns:a16="http://schemas.microsoft.com/office/drawing/2014/main" id="{6213E599-ECAB-5E83-BB2B-198094BFBEEC}"/>
              </a:ext>
            </a:extLst>
          </p:cNvPr>
          <p:cNvSpPr txBox="1"/>
          <p:nvPr/>
        </p:nvSpPr>
        <p:spPr>
          <a:xfrm>
            <a:off x="8140700" y="2362200"/>
            <a:ext cx="2565400" cy="923330"/>
          </a:xfrm>
          <a:prstGeom prst="rect">
            <a:avLst/>
          </a:prstGeom>
          <a:noFill/>
        </p:spPr>
        <p:txBody>
          <a:bodyPr wrap="square" rtlCol="0">
            <a:spAutoFit/>
          </a:bodyPr>
          <a:lstStyle/>
          <a:p>
            <a:r>
              <a:rPr lang="en-US" dirty="0"/>
              <a:t>You will see the Certificate and all the courses required.</a:t>
            </a:r>
          </a:p>
        </p:txBody>
      </p:sp>
      <p:sp>
        <p:nvSpPr>
          <p:cNvPr id="8" name="TextBox 7">
            <a:extLst>
              <a:ext uri="{FF2B5EF4-FFF2-40B4-BE49-F238E27FC236}">
                <a16:creationId xmlns:a16="http://schemas.microsoft.com/office/drawing/2014/main" id="{02FA207F-8396-57D2-DB40-549DD8EE4A21}"/>
              </a:ext>
            </a:extLst>
          </p:cNvPr>
          <p:cNvSpPr txBox="1"/>
          <p:nvPr/>
        </p:nvSpPr>
        <p:spPr>
          <a:xfrm>
            <a:off x="8280400" y="4559300"/>
            <a:ext cx="2908300" cy="646331"/>
          </a:xfrm>
          <a:prstGeom prst="rect">
            <a:avLst/>
          </a:prstGeom>
          <a:noFill/>
        </p:spPr>
        <p:txBody>
          <a:bodyPr wrap="square" rtlCol="0">
            <a:spAutoFit/>
          </a:bodyPr>
          <a:lstStyle/>
          <a:p>
            <a:r>
              <a:rPr lang="en-US" dirty="0"/>
              <a:t>You will see the course you are registered to take.</a:t>
            </a:r>
          </a:p>
        </p:txBody>
      </p:sp>
    </p:spTree>
    <p:extLst>
      <p:ext uri="{BB962C8B-B14F-4D97-AF65-F5344CB8AC3E}">
        <p14:creationId xmlns:p14="http://schemas.microsoft.com/office/powerpoint/2010/main" val="1177156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7127B-CFF1-41B6-A1D1-87AED6B1F612}"/>
              </a:ext>
            </a:extLst>
          </p:cNvPr>
          <p:cNvSpPr>
            <a:spLocks noGrp="1"/>
          </p:cNvSpPr>
          <p:nvPr>
            <p:ph type="title"/>
          </p:nvPr>
        </p:nvSpPr>
        <p:spPr/>
        <p:txBody>
          <a:bodyPr/>
          <a:lstStyle/>
          <a:p>
            <a:r>
              <a:rPr lang="en-US" dirty="0"/>
              <a:t>Degree Certification Process</a:t>
            </a:r>
          </a:p>
        </p:txBody>
      </p:sp>
      <p:sp>
        <p:nvSpPr>
          <p:cNvPr id="3" name="TextBox 2">
            <a:extLst>
              <a:ext uri="{FF2B5EF4-FFF2-40B4-BE49-F238E27FC236}">
                <a16:creationId xmlns:a16="http://schemas.microsoft.com/office/drawing/2014/main" id="{9D44B19D-1BE7-45AB-9B9D-964579FB932B}"/>
              </a:ext>
            </a:extLst>
          </p:cNvPr>
          <p:cNvSpPr txBox="1"/>
          <p:nvPr/>
        </p:nvSpPr>
        <p:spPr>
          <a:xfrm>
            <a:off x="1151328" y="1381802"/>
            <a:ext cx="9326172" cy="502105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t>Walk Across the Stage</a:t>
            </a:r>
          </a:p>
          <a:p>
            <a:pPr marL="285750" indent="-285750">
              <a:lnSpc>
                <a:spcPct val="150000"/>
              </a:lnSpc>
              <a:buFont typeface="Arial" panose="020B0604020202020204" pitchFamily="34" charset="0"/>
              <a:buChar char="•"/>
            </a:pPr>
            <a:r>
              <a:rPr lang="en-US" sz="2400" dirty="0"/>
              <a:t>Grades are Posted – usually a few days after graduation</a:t>
            </a:r>
          </a:p>
          <a:p>
            <a:pPr marL="285750" indent="-285750">
              <a:lnSpc>
                <a:spcPct val="150000"/>
              </a:lnSpc>
              <a:buFont typeface="Arial" panose="020B0604020202020204" pitchFamily="34" charset="0"/>
              <a:buChar char="•"/>
            </a:pPr>
            <a:r>
              <a:rPr lang="en-US" sz="2400" dirty="0"/>
              <a:t>I certify the degrees – goal is to complete most within two weeks.  Transcripts are automatically updated with the graduation date.  Thesis and Dissertation titles will also be added to the transcript.</a:t>
            </a:r>
          </a:p>
          <a:p>
            <a:pPr marL="285750" indent="-285750">
              <a:lnSpc>
                <a:spcPct val="150000"/>
              </a:lnSpc>
              <a:buFont typeface="Arial" panose="020B0604020202020204" pitchFamily="34" charset="0"/>
              <a:buChar char="•"/>
            </a:pPr>
            <a:r>
              <a:rPr lang="en-US" sz="2400" dirty="0"/>
              <a:t>PhD students will receive the diplomas at Graduation – everyone else waits a few months.</a:t>
            </a:r>
          </a:p>
          <a:p>
            <a:pPr marL="285750" indent="-285750">
              <a:lnSpc>
                <a:spcPct val="150000"/>
              </a:lnSpc>
              <a:buFont typeface="Arial" panose="020B0604020202020204" pitchFamily="34" charset="0"/>
              <a:buChar char="•"/>
            </a:pPr>
            <a:r>
              <a:rPr lang="en-US" sz="2400" dirty="0"/>
              <a:t>Degrees need to be certified within about 8 weeks – there is some flexibility.</a:t>
            </a:r>
            <a:endParaRPr lang="en-US" dirty="0"/>
          </a:p>
        </p:txBody>
      </p:sp>
    </p:spTree>
    <p:extLst>
      <p:ext uri="{BB962C8B-B14F-4D97-AF65-F5344CB8AC3E}">
        <p14:creationId xmlns:p14="http://schemas.microsoft.com/office/powerpoint/2010/main" val="1845451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7127B-CFF1-41B6-A1D1-87AED6B1F612}"/>
              </a:ext>
            </a:extLst>
          </p:cNvPr>
          <p:cNvSpPr>
            <a:spLocks noGrp="1"/>
          </p:cNvSpPr>
          <p:nvPr>
            <p:ph type="title"/>
          </p:nvPr>
        </p:nvSpPr>
        <p:spPr/>
        <p:txBody>
          <a:bodyPr/>
          <a:lstStyle/>
          <a:p>
            <a:r>
              <a:rPr lang="en-US" dirty="0"/>
              <a:t>Thesis and Dissertation Credits</a:t>
            </a:r>
          </a:p>
        </p:txBody>
      </p:sp>
      <p:sp>
        <p:nvSpPr>
          <p:cNvPr id="3" name="TextBox 2">
            <a:extLst>
              <a:ext uri="{FF2B5EF4-FFF2-40B4-BE49-F238E27FC236}">
                <a16:creationId xmlns:a16="http://schemas.microsoft.com/office/drawing/2014/main" id="{9D44B19D-1BE7-45AB-9B9D-964579FB932B}"/>
              </a:ext>
            </a:extLst>
          </p:cNvPr>
          <p:cNvSpPr txBox="1"/>
          <p:nvPr/>
        </p:nvSpPr>
        <p:spPr>
          <a:xfrm>
            <a:off x="1151328" y="1521502"/>
            <a:ext cx="9326172" cy="280506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t>A total of all the credits will be added to the last semester on the transcripts.  </a:t>
            </a:r>
          </a:p>
          <a:p>
            <a:pPr marL="285750" indent="-285750">
              <a:lnSpc>
                <a:spcPct val="150000"/>
              </a:lnSpc>
              <a:buFont typeface="Arial" panose="020B0604020202020204" pitchFamily="34" charset="0"/>
              <a:buChar char="•"/>
            </a:pPr>
            <a:r>
              <a:rPr lang="en-US" sz="2400" dirty="0"/>
              <a:t>In Progress grades will remain in earlier terms.  An SA in the last term indicates the paper has been approved by the program.</a:t>
            </a:r>
          </a:p>
          <a:p>
            <a:pPr marL="285750" indent="-285750">
              <a:lnSpc>
                <a:spcPct val="150000"/>
              </a:lnSpc>
              <a:buFont typeface="Arial" panose="020B0604020202020204" pitchFamily="34" charset="0"/>
              <a:buChar char="•"/>
            </a:pPr>
            <a:r>
              <a:rPr lang="en-US" sz="2400" dirty="0"/>
              <a:t>This is another step in the certification process.</a:t>
            </a:r>
            <a:endParaRPr lang="en-US" dirty="0"/>
          </a:p>
        </p:txBody>
      </p:sp>
    </p:spTree>
    <p:extLst>
      <p:ext uri="{BB962C8B-B14F-4D97-AF65-F5344CB8AC3E}">
        <p14:creationId xmlns:p14="http://schemas.microsoft.com/office/powerpoint/2010/main" val="3340194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AA14848-935B-2E47-AFD7-80D7B9AA9F39}"/>
              </a:ext>
            </a:extLst>
          </p:cNvPr>
          <p:cNvSpPr>
            <a:spLocks noGrp="1"/>
          </p:cNvSpPr>
          <p:nvPr>
            <p:ph type="title"/>
          </p:nvPr>
        </p:nvSpPr>
        <p:spPr>
          <a:xfrm>
            <a:off x="958506" y="800392"/>
            <a:ext cx="10264697" cy="1212102"/>
          </a:xfrm>
        </p:spPr>
        <p:txBody>
          <a:bodyPr vert="horz" lIns="91440" tIns="45720" rIns="91440" bIns="45720" rtlCol="0" anchor="ctr">
            <a:normAutofit/>
          </a:bodyPr>
          <a:lstStyle/>
          <a:p>
            <a:r>
              <a:rPr lang="en-US" sz="4000" kern="1200">
                <a:solidFill>
                  <a:srgbClr val="FFFFFF"/>
                </a:solidFill>
                <a:latin typeface="+mj-lt"/>
                <a:ea typeface="+mj-ea"/>
                <a:cs typeface="+mj-cs"/>
              </a:rPr>
              <a:t>I am here to help …</a:t>
            </a:r>
          </a:p>
        </p:txBody>
      </p:sp>
      <p:sp>
        <p:nvSpPr>
          <p:cNvPr id="4" name="TextBox 3">
            <a:extLst>
              <a:ext uri="{FF2B5EF4-FFF2-40B4-BE49-F238E27FC236}">
                <a16:creationId xmlns:a16="http://schemas.microsoft.com/office/drawing/2014/main" id="{B3ED2FFD-26F1-42BB-9FB8-A9ED10D5B947}"/>
              </a:ext>
            </a:extLst>
          </p:cNvPr>
          <p:cNvSpPr txBox="1"/>
          <p:nvPr/>
        </p:nvSpPr>
        <p:spPr>
          <a:xfrm>
            <a:off x="1367624" y="2490437"/>
            <a:ext cx="9708995" cy="2761788"/>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3200" dirty="0"/>
              <a:t>Please feel free to contact me if you have questions:</a:t>
            </a:r>
          </a:p>
          <a:p>
            <a:pPr indent="-228600">
              <a:lnSpc>
                <a:spcPct val="90000"/>
              </a:lnSpc>
              <a:spcAft>
                <a:spcPts val="600"/>
              </a:spcAft>
              <a:buFont typeface="Arial" panose="020B0604020202020204" pitchFamily="34" charset="0"/>
              <a:buChar char="•"/>
            </a:pPr>
            <a:r>
              <a:rPr lang="en-US" sz="3200" dirty="0">
                <a:hlinkClick r:id="rId3"/>
              </a:rPr>
              <a:t>mcllahan@memphis.edu</a:t>
            </a:r>
            <a:endParaRPr lang="en-US" sz="3200" dirty="0"/>
          </a:p>
          <a:p>
            <a:pPr indent="-228600">
              <a:lnSpc>
                <a:spcPct val="90000"/>
              </a:lnSpc>
              <a:spcAft>
                <a:spcPts val="600"/>
              </a:spcAft>
              <a:buFont typeface="Arial" panose="020B0604020202020204" pitchFamily="34" charset="0"/>
              <a:buChar char="•"/>
            </a:pPr>
            <a:r>
              <a:rPr lang="en-US" sz="3200" dirty="0"/>
              <a:t>901-678-3560 – office</a:t>
            </a:r>
          </a:p>
          <a:p>
            <a:pPr indent="-228600">
              <a:lnSpc>
                <a:spcPct val="90000"/>
              </a:lnSpc>
              <a:spcAft>
                <a:spcPts val="600"/>
              </a:spcAft>
              <a:buFont typeface="Arial" panose="020B0604020202020204" pitchFamily="34" charset="0"/>
              <a:buChar char="•"/>
            </a:pPr>
            <a:r>
              <a:rPr lang="en-US" sz="3200" dirty="0"/>
              <a:t>901-443-1194 – google voicemail</a:t>
            </a:r>
          </a:p>
        </p:txBody>
      </p:sp>
    </p:spTree>
    <p:extLst>
      <p:ext uri="{BB962C8B-B14F-4D97-AF65-F5344CB8AC3E}">
        <p14:creationId xmlns:p14="http://schemas.microsoft.com/office/powerpoint/2010/main" val="369404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500686-7323-404F-9C8C-695F7FAF6400}"/>
              </a:ext>
            </a:extLst>
          </p:cNvPr>
          <p:cNvSpPr>
            <a:spLocks noGrp="1"/>
          </p:cNvSpPr>
          <p:nvPr>
            <p:ph type="title"/>
          </p:nvPr>
        </p:nvSpPr>
        <p:spPr>
          <a:xfrm>
            <a:off x="1043631" y="809898"/>
            <a:ext cx="10173010" cy="1554480"/>
          </a:xfrm>
        </p:spPr>
        <p:txBody>
          <a:bodyPr vert="horz" lIns="91440" tIns="45720" rIns="91440" bIns="45720" rtlCol="0" anchor="ctr">
            <a:normAutofit/>
          </a:bodyPr>
          <a:lstStyle/>
          <a:p>
            <a:r>
              <a:rPr lang="en-US" sz="4800" dirty="0"/>
              <a:t>Steps Needed to Apply for Graduation</a:t>
            </a:r>
            <a:endParaRPr lang="en-US" sz="4800" kern="1200" dirty="0">
              <a:solidFill>
                <a:schemeClr val="tx1"/>
              </a:solidFill>
              <a:latin typeface="+mj-lt"/>
              <a:ea typeface="+mj-ea"/>
              <a:cs typeface="+mj-cs"/>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TextBox 2">
            <a:extLst>
              <a:ext uri="{FF2B5EF4-FFF2-40B4-BE49-F238E27FC236}">
                <a16:creationId xmlns:a16="http://schemas.microsoft.com/office/drawing/2014/main" id="{236BEEEE-F0B8-4AE4-A7D9-0B605A93477C}"/>
              </a:ext>
            </a:extLst>
          </p:cNvPr>
          <p:cNvGraphicFramePr/>
          <p:nvPr>
            <p:extLst>
              <p:ext uri="{D42A27DB-BD31-4B8C-83A1-F6EECF244321}">
                <p14:modId xmlns:p14="http://schemas.microsoft.com/office/powerpoint/2010/main" val="4180645149"/>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7676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1BCD9D-4F24-40C4-95B1-0B2E0ABEDF0C}"/>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Applying To Graduate – Step 1</a:t>
            </a:r>
          </a:p>
        </p:txBody>
      </p:sp>
      <p:grpSp>
        <p:nvGrpSpPr>
          <p:cNvPr id="6" name="Group 5">
            <a:extLst>
              <a:ext uri="{FF2B5EF4-FFF2-40B4-BE49-F238E27FC236}">
                <a16:creationId xmlns:a16="http://schemas.microsoft.com/office/drawing/2014/main" id="{02729552-A5E7-53B0-22B2-59DCBBEA147E}"/>
              </a:ext>
            </a:extLst>
          </p:cNvPr>
          <p:cNvGrpSpPr/>
          <p:nvPr/>
        </p:nvGrpSpPr>
        <p:grpSpPr>
          <a:xfrm>
            <a:off x="487791" y="1924820"/>
            <a:ext cx="11072124" cy="4192805"/>
            <a:chOff x="487791" y="1924820"/>
            <a:chExt cx="11072124" cy="4192805"/>
          </a:xfrm>
        </p:grpSpPr>
        <p:sp>
          <p:nvSpPr>
            <p:cNvPr id="7" name="Freeform: Shape 6">
              <a:extLst>
                <a:ext uri="{FF2B5EF4-FFF2-40B4-BE49-F238E27FC236}">
                  <a16:creationId xmlns:a16="http://schemas.microsoft.com/office/drawing/2014/main" id="{20DA1FE0-E6CC-0115-56BE-0577F0E293AC}"/>
                </a:ext>
              </a:extLst>
            </p:cNvPr>
            <p:cNvSpPr/>
            <p:nvPr/>
          </p:nvSpPr>
          <p:spPr>
            <a:xfrm>
              <a:off x="632086" y="1924820"/>
              <a:ext cx="10927829" cy="4192805"/>
            </a:xfrm>
            <a:custGeom>
              <a:avLst/>
              <a:gdLst>
                <a:gd name="connsiteX0" fmla="*/ 0 w 10927829"/>
                <a:gd name="connsiteY0" fmla="*/ 0 h 4192805"/>
                <a:gd name="connsiteX1" fmla="*/ 10927829 w 10927829"/>
                <a:gd name="connsiteY1" fmla="*/ 0 h 4192805"/>
                <a:gd name="connsiteX2" fmla="*/ 10927829 w 10927829"/>
                <a:gd name="connsiteY2" fmla="*/ 4192805 h 4192805"/>
                <a:gd name="connsiteX3" fmla="*/ 0 w 10927829"/>
                <a:gd name="connsiteY3" fmla="*/ 4192805 h 4192805"/>
                <a:gd name="connsiteX4" fmla="*/ 0 w 10927829"/>
                <a:gd name="connsiteY4" fmla="*/ 0 h 4192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7829" h="4192805">
                  <a:moveTo>
                    <a:pt x="0" y="0"/>
                  </a:moveTo>
                  <a:lnTo>
                    <a:pt x="10927829" y="0"/>
                  </a:lnTo>
                  <a:lnTo>
                    <a:pt x="10927829" y="4192805"/>
                  </a:lnTo>
                  <a:lnTo>
                    <a:pt x="0" y="419280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1976" tIns="1923465" rIns="851976" bIns="414057" numCol="1" spcCol="1270" anchor="t" anchorCtr="0">
              <a:noAutofit/>
            </a:bodyPr>
            <a:lstStyle/>
            <a:p>
              <a:pPr marL="0" lvl="0" indent="0" algn="l" defTabSz="1155700">
                <a:lnSpc>
                  <a:spcPct val="90000"/>
                </a:lnSpc>
                <a:spcBef>
                  <a:spcPct val="0"/>
                </a:spcBef>
                <a:spcAft>
                  <a:spcPct val="35000"/>
                </a:spcAft>
                <a:buNone/>
              </a:pPr>
              <a:r>
                <a:rPr lang="en-US" sz="2600" kern="1200" dirty="0"/>
                <a:t>Logon to </a:t>
              </a:r>
              <a:r>
                <a:rPr lang="en-US" sz="2600" kern="1200" dirty="0" err="1"/>
                <a:t>myMemphis</a:t>
              </a:r>
              <a:r>
                <a:rPr lang="en-US" sz="2600" kern="1200" dirty="0"/>
                <a:t> – on the UofM Website</a:t>
              </a:r>
            </a:p>
            <a:p>
              <a:pPr marL="228600" lvl="1" indent="-228600" algn="l" defTabSz="889000">
                <a:lnSpc>
                  <a:spcPct val="90000"/>
                </a:lnSpc>
                <a:spcBef>
                  <a:spcPct val="0"/>
                </a:spcBef>
                <a:spcAft>
                  <a:spcPct val="15000"/>
                </a:spcAft>
                <a:buChar char="•"/>
              </a:pPr>
              <a:r>
                <a:rPr lang="en-US" sz="2000" kern="1200" dirty="0"/>
                <a:t>Student Pages</a:t>
              </a:r>
            </a:p>
            <a:p>
              <a:pPr marL="228600" lvl="1" indent="-228600" algn="l" defTabSz="889000">
                <a:lnSpc>
                  <a:spcPct val="90000"/>
                </a:lnSpc>
                <a:spcBef>
                  <a:spcPct val="0"/>
                </a:spcBef>
                <a:spcAft>
                  <a:spcPct val="15000"/>
                </a:spcAft>
                <a:buChar char="•"/>
              </a:pPr>
              <a:r>
                <a:rPr lang="en-US" sz="2000" kern="1200" dirty="0"/>
                <a:t>My Degree</a:t>
              </a:r>
            </a:p>
            <a:p>
              <a:pPr marL="457200" lvl="2" indent="-228600" algn="l" defTabSz="889000">
                <a:lnSpc>
                  <a:spcPct val="90000"/>
                </a:lnSpc>
                <a:spcBef>
                  <a:spcPct val="0"/>
                </a:spcBef>
                <a:spcAft>
                  <a:spcPct val="15000"/>
                </a:spcAft>
                <a:buChar char="•"/>
              </a:pPr>
              <a:r>
                <a:rPr lang="en-US" sz="2000" kern="1200" dirty="0"/>
                <a:t>Commencement and Graduation on the Right</a:t>
              </a:r>
            </a:p>
          </p:txBody>
        </p:sp>
        <p:sp>
          <p:nvSpPr>
            <p:cNvPr id="10" name="Rectangle 9">
              <a:extLst>
                <a:ext uri="{FF2B5EF4-FFF2-40B4-BE49-F238E27FC236}">
                  <a16:creationId xmlns:a16="http://schemas.microsoft.com/office/drawing/2014/main" id="{DDF2A1AF-BA21-F75B-C231-7BF59EAF2499}"/>
                </a:ext>
              </a:extLst>
            </p:cNvPr>
            <p:cNvSpPr/>
            <p:nvPr/>
          </p:nvSpPr>
          <p:spPr>
            <a:xfrm>
              <a:off x="487791" y="6117553"/>
              <a:ext cx="10927829" cy="7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2" name="Freeform: Shape 11">
            <a:extLst>
              <a:ext uri="{FF2B5EF4-FFF2-40B4-BE49-F238E27FC236}">
                <a16:creationId xmlns:a16="http://schemas.microsoft.com/office/drawing/2014/main" id="{CEE470ED-824D-D174-044C-99B7D85FBAFE}"/>
              </a:ext>
            </a:extLst>
          </p:cNvPr>
          <p:cNvSpPr/>
          <p:nvPr/>
        </p:nvSpPr>
        <p:spPr>
          <a:xfrm>
            <a:off x="5322784" y="2329970"/>
            <a:ext cx="1257841" cy="1257841"/>
          </a:xfrm>
          <a:custGeom>
            <a:avLst/>
            <a:gdLst>
              <a:gd name="connsiteX0" fmla="*/ 0 w 1257841"/>
              <a:gd name="connsiteY0" fmla="*/ 628921 h 1257841"/>
              <a:gd name="connsiteX1" fmla="*/ 628921 w 1257841"/>
              <a:gd name="connsiteY1" fmla="*/ 0 h 1257841"/>
              <a:gd name="connsiteX2" fmla="*/ 1257842 w 1257841"/>
              <a:gd name="connsiteY2" fmla="*/ 628921 h 1257841"/>
              <a:gd name="connsiteX3" fmla="*/ 628921 w 1257841"/>
              <a:gd name="connsiteY3" fmla="*/ 1257842 h 1257841"/>
              <a:gd name="connsiteX4" fmla="*/ 0 w 1257841"/>
              <a:gd name="connsiteY4" fmla="*/ 628921 h 1257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841" h="1257841">
                <a:moveTo>
                  <a:pt x="0" y="628921"/>
                </a:moveTo>
                <a:cubicBezTo>
                  <a:pt x="0" y="281578"/>
                  <a:pt x="281578" y="0"/>
                  <a:pt x="628921" y="0"/>
                </a:cubicBezTo>
                <a:cubicBezTo>
                  <a:pt x="976264" y="0"/>
                  <a:pt x="1257842" y="281578"/>
                  <a:pt x="1257842" y="628921"/>
                </a:cubicBezTo>
                <a:cubicBezTo>
                  <a:pt x="1257842" y="976264"/>
                  <a:pt x="976264" y="1257842"/>
                  <a:pt x="628921" y="1257842"/>
                </a:cubicBezTo>
                <a:cubicBezTo>
                  <a:pt x="281578" y="1257842"/>
                  <a:pt x="0" y="976264"/>
                  <a:pt x="0" y="628921"/>
                </a:cubicBez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2273" tIns="196907" rIns="282273" bIns="196907" numCol="1" spcCol="1270" anchor="ctr" anchorCtr="0">
            <a:noAutofit/>
          </a:bodyPr>
          <a:lstStyle/>
          <a:p>
            <a:pPr marL="0" lvl="0" indent="0" algn="ctr" defTabSz="2133600">
              <a:lnSpc>
                <a:spcPct val="90000"/>
              </a:lnSpc>
              <a:spcBef>
                <a:spcPct val="0"/>
              </a:spcBef>
              <a:spcAft>
                <a:spcPct val="35000"/>
              </a:spcAft>
              <a:buNone/>
            </a:pPr>
            <a:r>
              <a:rPr lang="en-US" sz="4800" kern="1200" dirty="0"/>
              <a:t>1</a:t>
            </a:r>
          </a:p>
        </p:txBody>
      </p:sp>
    </p:spTree>
    <p:extLst>
      <p:ext uri="{BB962C8B-B14F-4D97-AF65-F5344CB8AC3E}">
        <p14:creationId xmlns:p14="http://schemas.microsoft.com/office/powerpoint/2010/main" val="553241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E8BE12-D1C6-2838-A24C-2EE94F99EE7A}"/>
              </a:ext>
            </a:extLst>
          </p:cNvPr>
          <p:cNvPicPr>
            <a:picLocks noChangeAspect="1"/>
          </p:cNvPicPr>
          <p:nvPr/>
        </p:nvPicPr>
        <p:blipFill rotWithShape="1">
          <a:blip r:embed="rId2"/>
          <a:srcRect t="6474" r="50000" b="30246"/>
          <a:stretch/>
        </p:blipFill>
        <p:spPr>
          <a:xfrm>
            <a:off x="569482" y="526143"/>
            <a:ext cx="5779911" cy="2926080"/>
          </a:xfrm>
          <a:prstGeom prst="rect">
            <a:avLst/>
          </a:prstGeom>
        </p:spPr>
      </p:pic>
      <p:pic>
        <p:nvPicPr>
          <p:cNvPr id="7" name="Picture 6">
            <a:extLst>
              <a:ext uri="{FF2B5EF4-FFF2-40B4-BE49-F238E27FC236}">
                <a16:creationId xmlns:a16="http://schemas.microsoft.com/office/drawing/2014/main" id="{298811B6-F987-CA27-0543-AA4C53263BE7}"/>
              </a:ext>
            </a:extLst>
          </p:cNvPr>
          <p:cNvPicPr>
            <a:picLocks noChangeAspect="1"/>
          </p:cNvPicPr>
          <p:nvPr/>
        </p:nvPicPr>
        <p:blipFill rotWithShape="1">
          <a:blip r:embed="rId3"/>
          <a:srcRect t="8147" r="50982" b="7477"/>
          <a:stretch/>
        </p:blipFill>
        <p:spPr>
          <a:xfrm>
            <a:off x="6384474" y="2579915"/>
            <a:ext cx="5445037" cy="3749040"/>
          </a:xfrm>
          <a:prstGeom prst="rect">
            <a:avLst/>
          </a:prstGeom>
        </p:spPr>
      </p:pic>
    </p:spTree>
    <p:extLst>
      <p:ext uri="{BB962C8B-B14F-4D97-AF65-F5344CB8AC3E}">
        <p14:creationId xmlns:p14="http://schemas.microsoft.com/office/powerpoint/2010/main" val="4001485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9ABC5-2D90-48E7-9FD9-D8247FC3749B}"/>
              </a:ext>
            </a:extLst>
          </p:cNvPr>
          <p:cNvSpPr>
            <a:spLocks noGrp="1"/>
          </p:cNvSpPr>
          <p:nvPr>
            <p:ph type="title"/>
          </p:nvPr>
        </p:nvSpPr>
        <p:spPr/>
        <p:txBody>
          <a:bodyPr/>
          <a:lstStyle/>
          <a:p>
            <a:r>
              <a:rPr lang="en-US" dirty="0"/>
              <a:t>Step One - Notes</a:t>
            </a:r>
          </a:p>
        </p:txBody>
      </p:sp>
      <p:sp>
        <p:nvSpPr>
          <p:cNvPr id="3" name="TextBox 2">
            <a:extLst>
              <a:ext uri="{FF2B5EF4-FFF2-40B4-BE49-F238E27FC236}">
                <a16:creationId xmlns:a16="http://schemas.microsoft.com/office/drawing/2014/main" id="{E17CB5E3-FA61-4620-BD72-EEE3AA67599C}"/>
              </a:ext>
            </a:extLst>
          </p:cNvPr>
          <p:cNvSpPr txBox="1"/>
          <p:nvPr/>
        </p:nvSpPr>
        <p:spPr>
          <a:xfrm>
            <a:off x="1435100" y="1690688"/>
            <a:ext cx="908050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Found on </a:t>
            </a:r>
            <a:r>
              <a:rPr lang="en-US" dirty="0" err="1"/>
              <a:t>MyMemphis</a:t>
            </a:r>
            <a:r>
              <a:rPr lang="en-US" dirty="0"/>
              <a:t> – Student Tab – Commencement</a:t>
            </a:r>
          </a:p>
          <a:p>
            <a:pPr marL="742950" lvl="1" indent="-285750">
              <a:buFont typeface="Arial" panose="020B0604020202020204" pitchFamily="34" charset="0"/>
              <a:buChar char="•"/>
            </a:pPr>
            <a:r>
              <a:rPr lang="en-US" dirty="0"/>
              <a:t>You must apply to graduate for each degree you plan to receive – Certificate, </a:t>
            </a:r>
            <a:r>
              <a:rPr lang="en-US" dirty="0" err="1"/>
              <a:t>Mastes</a:t>
            </a:r>
            <a:r>
              <a:rPr lang="en-US" dirty="0"/>
              <a:t> and/or PhD.</a:t>
            </a:r>
          </a:p>
          <a:p>
            <a:pPr marL="742950" lvl="1" indent="-285750">
              <a:buFont typeface="Arial" panose="020B0604020202020204" pitchFamily="34" charset="0"/>
              <a:buChar char="•"/>
            </a:pPr>
            <a:r>
              <a:rPr lang="en-US" dirty="0"/>
              <a:t>You must select your degree program on the Graduation Application.  If you do not see your program listed, contact the Graduate School.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Common Errors in completing the graduation application</a:t>
            </a:r>
          </a:p>
          <a:p>
            <a:pPr marL="742950" lvl="1" indent="-285750">
              <a:buFont typeface="Arial" panose="020B0604020202020204" pitchFamily="34" charset="0"/>
              <a:buChar char="•"/>
            </a:pPr>
            <a:r>
              <a:rPr lang="en-US" dirty="0"/>
              <a:t>Applied Previously</a:t>
            </a:r>
          </a:p>
          <a:p>
            <a:pPr marL="742950" lvl="1" indent="-285750">
              <a:buFont typeface="Arial" panose="020B0604020202020204" pitchFamily="34" charset="0"/>
              <a:buChar char="•"/>
            </a:pPr>
            <a:r>
              <a:rPr lang="en-US" dirty="0"/>
              <a:t>GPA is below 3.0</a:t>
            </a:r>
          </a:p>
          <a:p>
            <a:pPr marL="742950" lvl="1" indent="-285750">
              <a:buFont typeface="Arial" panose="020B0604020202020204" pitchFamily="34" charset="0"/>
              <a:buChar char="•"/>
            </a:pPr>
            <a:r>
              <a:rPr lang="en-US" dirty="0"/>
              <a:t>The Certificate or Masters you think your pursing along with your PHD is not included in your degree plan.  Review you Transcript and make sure you are enrolled in all the degrees you plan to pursue.</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265895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1BCD9D-4F24-40C4-95B1-0B2E0ABEDF0C}"/>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Applying To Graduate – Step 2</a:t>
            </a:r>
          </a:p>
        </p:txBody>
      </p:sp>
      <p:grpSp>
        <p:nvGrpSpPr>
          <p:cNvPr id="3" name="Group 2">
            <a:extLst>
              <a:ext uri="{FF2B5EF4-FFF2-40B4-BE49-F238E27FC236}">
                <a16:creationId xmlns:a16="http://schemas.microsoft.com/office/drawing/2014/main" id="{BB3CF45B-4590-BEA5-4D6A-AF83D4BA4B2C}"/>
              </a:ext>
            </a:extLst>
          </p:cNvPr>
          <p:cNvGrpSpPr/>
          <p:nvPr/>
        </p:nvGrpSpPr>
        <p:grpSpPr>
          <a:xfrm>
            <a:off x="632085" y="1924820"/>
            <a:ext cx="10927829" cy="4192805"/>
            <a:chOff x="632085" y="1924820"/>
            <a:chExt cx="10927829" cy="4192805"/>
          </a:xfrm>
        </p:grpSpPr>
        <p:sp>
          <p:nvSpPr>
            <p:cNvPr id="4" name="Freeform: Shape 3">
              <a:extLst>
                <a:ext uri="{FF2B5EF4-FFF2-40B4-BE49-F238E27FC236}">
                  <a16:creationId xmlns:a16="http://schemas.microsoft.com/office/drawing/2014/main" id="{13291B10-FDB0-F65B-745E-AED7E93F4920}"/>
                </a:ext>
              </a:extLst>
            </p:cNvPr>
            <p:cNvSpPr/>
            <p:nvPr/>
          </p:nvSpPr>
          <p:spPr>
            <a:xfrm>
              <a:off x="632085" y="1924820"/>
              <a:ext cx="10927829" cy="4192805"/>
            </a:xfrm>
            <a:custGeom>
              <a:avLst/>
              <a:gdLst>
                <a:gd name="connsiteX0" fmla="*/ 0 w 10927829"/>
                <a:gd name="connsiteY0" fmla="*/ 0 h 4192805"/>
                <a:gd name="connsiteX1" fmla="*/ 10927829 w 10927829"/>
                <a:gd name="connsiteY1" fmla="*/ 0 h 4192805"/>
                <a:gd name="connsiteX2" fmla="*/ 10927829 w 10927829"/>
                <a:gd name="connsiteY2" fmla="*/ 4192805 h 4192805"/>
                <a:gd name="connsiteX3" fmla="*/ 0 w 10927829"/>
                <a:gd name="connsiteY3" fmla="*/ 4192805 h 4192805"/>
                <a:gd name="connsiteX4" fmla="*/ 0 w 10927829"/>
                <a:gd name="connsiteY4" fmla="*/ 0 h 4192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7829" h="4192805">
                  <a:moveTo>
                    <a:pt x="0" y="0"/>
                  </a:moveTo>
                  <a:lnTo>
                    <a:pt x="10927829" y="0"/>
                  </a:lnTo>
                  <a:lnTo>
                    <a:pt x="10927829" y="4192805"/>
                  </a:lnTo>
                  <a:lnTo>
                    <a:pt x="0" y="419280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1976" tIns="1923465" rIns="851976" bIns="414057" numCol="1" spcCol="1270" anchor="t" anchorCtr="0">
              <a:noAutofit/>
            </a:bodyPr>
            <a:lstStyle/>
            <a:p>
              <a:pPr marL="0" lvl="0" indent="0" algn="l" defTabSz="1155700">
                <a:lnSpc>
                  <a:spcPct val="90000"/>
                </a:lnSpc>
                <a:spcBef>
                  <a:spcPct val="0"/>
                </a:spcBef>
                <a:spcAft>
                  <a:spcPct val="35000"/>
                </a:spcAft>
                <a:buNone/>
              </a:pPr>
              <a:r>
                <a:rPr lang="en-US" sz="2600" kern="1200" dirty="0"/>
                <a:t>Step 2 – Review the Graduate School Graduation Information</a:t>
              </a:r>
            </a:p>
            <a:p>
              <a:pPr marL="0" lvl="0" indent="0" algn="l" defTabSz="1155700">
                <a:lnSpc>
                  <a:spcPct val="90000"/>
                </a:lnSpc>
                <a:spcBef>
                  <a:spcPct val="0"/>
                </a:spcBef>
                <a:spcAft>
                  <a:spcPct val="35000"/>
                </a:spcAft>
                <a:buNone/>
              </a:pPr>
              <a:r>
                <a:rPr lang="en-US" sz="2600" kern="1200" dirty="0"/>
                <a:t>	Deadlines</a:t>
              </a:r>
            </a:p>
            <a:p>
              <a:pPr marL="0" lvl="0" indent="0" algn="l" defTabSz="1155700">
                <a:lnSpc>
                  <a:spcPct val="90000"/>
                </a:lnSpc>
                <a:spcBef>
                  <a:spcPct val="0"/>
                </a:spcBef>
                <a:spcAft>
                  <a:spcPct val="35000"/>
                </a:spcAft>
                <a:buNone/>
              </a:pPr>
              <a:r>
                <a:rPr lang="en-US" sz="2600" kern="1200" dirty="0"/>
                <a:t>	Transcripts – have you taken everything</a:t>
              </a:r>
            </a:p>
          </p:txBody>
        </p:sp>
        <p:sp>
          <p:nvSpPr>
            <p:cNvPr id="6" name="Freeform: Shape 5">
              <a:extLst>
                <a:ext uri="{FF2B5EF4-FFF2-40B4-BE49-F238E27FC236}">
                  <a16:creationId xmlns:a16="http://schemas.microsoft.com/office/drawing/2014/main" id="{93269C71-2325-6C25-CAFF-EF2A208F1CF9}"/>
                </a:ext>
              </a:extLst>
            </p:cNvPr>
            <p:cNvSpPr/>
            <p:nvPr/>
          </p:nvSpPr>
          <p:spPr>
            <a:xfrm>
              <a:off x="5467078" y="2344100"/>
              <a:ext cx="1257841" cy="1257841"/>
            </a:xfrm>
            <a:custGeom>
              <a:avLst/>
              <a:gdLst>
                <a:gd name="connsiteX0" fmla="*/ 0 w 1257841"/>
                <a:gd name="connsiteY0" fmla="*/ 628921 h 1257841"/>
                <a:gd name="connsiteX1" fmla="*/ 628921 w 1257841"/>
                <a:gd name="connsiteY1" fmla="*/ 0 h 1257841"/>
                <a:gd name="connsiteX2" fmla="*/ 1257842 w 1257841"/>
                <a:gd name="connsiteY2" fmla="*/ 628921 h 1257841"/>
                <a:gd name="connsiteX3" fmla="*/ 628921 w 1257841"/>
                <a:gd name="connsiteY3" fmla="*/ 1257842 h 1257841"/>
                <a:gd name="connsiteX4" fmla="*/ 0 w 1257841"/>
                <a:gd name="connsiteY4" fmla="*/ 628921 h 1257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841" h="1257841">
                  <a:moveTo>
                    <a:pt x="0" y="628921"/>
                  </a:moveTo>
                  <a:cubicBezTo>
                    <a:pt x="0" y="281578"/>
                    <a:pt x="281578" y="0"/>
                    <a:pt x="628921" y="0"/>
                  </a:cubicBezTo>
                  <a:cubicBezTo>
                    <a:pt x="976264" y="0"/>
                    <a:pt x="1257842" y="281578"/>
                    <a:pt x="1257842" y="628921"/>
                  </a:cubicBezTo>
                  <a:cubicBezTo>
                    <a:pt x="1257842" y="976264"/>
                    <a:pt x="976264" y="1257842"/>
                    <a:pt x="628921" y="1257842"/>
                  </a:cubicBezTo>
                  <a:cubicBezTo>
                    <a:pt x="281578" y="1257842"/>
                    <a:pt x="0" y="976264"/>
                    <a:pt x="0" y="628921"/>
                  </a:cubicBez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2273" tIns="196907" rIns="282273" bIns="196907" numCol="1" spcCol="1270" anchor="ctr" anchorCtr="0">
              <a:noAutofit/>
            </a:bodyPr>
            <a:lstStyle/>
            <a:p>
              <a:pPr marL="0" lvl="0" indent="0" algn="ctr" defTabSz="2133600">
                <a:lnSpc>
                  <a:spcPct val="90000"/>
                </a:lnSpc>
                <a:spcBef>
                  <a:spcPct val="0"/>
                </a:spcBef>
                <a:spcAft>
                  <a:spcPct val="35000"/>
                </a:spcAft>
                <a:buNone/>
              </a:pPr>
              <a:r>
                <a:rPr lang="en-US" sz="4800" kern="1200" dirty="0"/>
                <a:t>2</a:t>
              </a:r>
            </a:p>
          </p:txBody>
        </p:sp>
        <p:sp>
          <p:nvSpPr>
            <p:cNvPr id="7" name="Rectangle 6">
              <a:extLst>
                <a:ext uri="{FF2B5EF4-FFF2-40B4-BE49-F238E27FC236}">
                  <a16:creationId xmlns:a16="http://schemas.microsoft.com/office/drawing/2014/main" id="{6CEDD4B7-322C-1E9A-3782-A40D395F7398}"/>
                </a:ext>
              </a:extLst>
            </p:cNvPr>
            <p:cNvSpPr/>
            <p:nvPr/>
          </p:nvSpPr>
          <p:spPr>
            <a:xfrm>
              <a:off x="632085" y="6117553"/>
              <a:ext cx="10927829" cy="7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Tree>
    <p:extLst>
      <p:ext uri="{BB962C8B-B14F-4D97-AF65-F5344CB8AC3E}">
        <p14:creationId xmlns:p14="http://schemas.microsoft.com/office/powerpoint/2010/main" val="3887726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1BCD9D-4F24-40C4-95B1-0B2E0ABEDF0C}"/>
              </a:ext>
            </a:extLst>
          </p:cNvPr>
          <p:cNvSpPr>
            <a:spLocks noGrp="1"/>
          </p:cNvSpPr>
          <p:nvPr>
            <p:ph type="title"/>
          </p:nvPr>
        </p:nvSpPr>
        <p:spPr>
          <a:xfrm>
            <a:off x="1371597" y="348865"/>
            <a:ext cx="10044023" cy="877729"/>
          </a:xfrm>
        </p:spPr>
        <p:txBody>
          <a:bodyPr anchor="ctr">
            <a:normAutofit/>
          </a:bodyPr>
          <a:lstStyle/>
          <a:p>
            <a:r>
              <a:rPr lang="en-US" sz="4000" b="1" dirty="0">
                <a:solidFill>
                  <a:srgbClr val="FFFFFF"/>
                </a:solidFill>
              </a:rPr>
              <a:t>Step 2 </a:t>
            </a:r>
            <a:r>
              <a:rPr lang="en-US" sz="4000" dirty="0">
                <a:solidFill>
                  <a:srgbClr val="FFFFFF"/>
                </a:solidFill>
              </a:rPr>
              <a:t>–Candidacy forms/</a:t>
            </a:r>
            <a:r>
              <a:rPr lang="en-US" sz="4000" dirty="0" err="1">
                <a:solidFill>
                  <a:srgbClr val="FFFFFF"/>
                </a:solidFill>
              </a:rPr>
              <a:t>UMDegree</a:t>
            </a:r>
            <a:endParaRPr lang="en-US" sz="4000" dirty="0">
              <a:solidFill>
                <a:srgbClr val="FFFFFF"/>
              </a:solidFill>
            </a:endParaRPr>
          </a:p>
        </p:txBody>
      </p:sp>
      <p:sp>
        <p:nvSpPr>
          <p:cNvPr id="8" name="TextBox 7">
            <a:extLst>
              <a:ext uri="{FF2B5EF4-FFF2-40B4-BE49-F238E27FC236}">
                <a16:creationId xmlns:a16="http://schemas.microsoft.com/office/drawing/2014/main" id="{10F53D99-09A0-2037-EC15-DFD763067B9F}"/>
              </a:ext>
            </a:extLst>
          </p:cNvPr>
          <p:cNvSpPr txBox="1"/>
          <p:nvPr/>
        </p:nvSpPr>
        <p:spPr>
          <a:xfrm>
            <a:off x="1067228" y="1727200"/>
            <a:ext cx="9093200" cy="4616648"/>
          </a:xfrm>
          <a:prstGeom prst="rect">
            <a:avLst/>
          </a:prstGeom>
          <a:noFill/>
        </p:spPr>
        <p:txBody>
          <a:bodyPr wrap="square" rtlCol="0">
            <a:spAutoFit/>
          </a:bodyPr>
          <a:lstStyle/>
          <a:p>
            <a:pPr marL="0" lvl="0" indent="0" algn="l" defTabSz="1155700">
              <a:lnSpc>
                <a:spcPct val="90000"/>
              </a:lnSpc>
              <a:spcBef>
                <a:spcPct val="0"/>
              </a:spcBef>
              <a:spcAft>
                <a:spcPct val="35000"/>
              </a:spcAft>
              <a:buNone/>
            </a:pPr>
            <a:r>
              <a:rPr lang="en-US" sz="2800" b="1" kern="1200" dirty="0"/>
              <a:t>Masters and PHD</a:t>
            </a:r>
          </a:p>
          <a:p>
            <a:pPr marL="457200" lvl="0" indent="-457200" algn="l" defTabSz="1155700">
              <a:lnSpc>
                <a:spcPct val="90000"/>
              </a:lnSpc>
              <a:spcBef>
                <a:spcPct val="0"/>
              </a:spcBef>
              <a:spcAft>
                <a:spcPct val="35000"/>
              </a:spcAft>
              <a:buFont typeface="Arial" panose="020B0604020202020204" pitchFamily="34" charset="0"/>
              <a:buChar char="•"/>
            </a:pPr>
            <a:r>
              <a:rPr lang="en-US" sz="2800" kern="1200" dirty="0"/>
              <a:t>Complete a Candidacy form - Print a copy of the transcript – you will need a list of all the courses required for the degree.  Those you are currently taking the grade will be an IP – in progress.  Link to access - </a:t>
            </a:r>
            <a:r>
              <a:rPr lang="en-US" kern="1200" dirty="0">
                <a:hlinkClick r:id="rId2"/>
              </a:rPr>
              <a:t>https://www.memphis.edu/gradschool/current_students/graduation.php</a:t>
            </a:r>
            <a:endParaRPr lang="en-US" kern="1200" dirty="0"/>
          </a:p>
          <a:p>
            <a:pPr lvl="0" algn="l" defTabSz="1155700">
              <a:lnSpc>
                <a:spcPct val="90000"/>
              </a:lnSpc>
              <a:spcBef>
                <a:spcPct val="0"/>
              </a:spcBef>
              <a:spcAft>
                <a:spcPct val="35000"/>
              </a:spcAft>
            </a:pPr>
            <a:endParaRPr lang="en-US" kern="1200" dirty="0"/>
          </a:p>
          <a:p>
            <a:pPr lvl="0" algn="l" defTabSz="1155700">
              <a:lnSpc>
                <a:spcPct val="90000"/>
              </a:lnSpc>
              <a:spcBef>
                <a:spcPct val="0"/>
              </a:spcBef>
              <a:spcAft>
                <a:spcPct val="35000"/>
              </a:spcAft>
            </a:pPr>
            <a:r>
              <a:rPr lang="en-US" sz="2800" b="1" dirty="0"/>
              <a:t>Certificate Students</a:t>
            </a:r>
          </a:p>
          <a:p>
            <a:pPr marL="457200" lvl="0" indent="-457200" algn="l" defTabSz="1155700">
              <a:lnSpc>
                <a:spcPct val="90000"/>
              </a:lnSpc>
              <a:spcBef>
                <a:spcPct val="0"/>
              </a:spcBef>
              <a:spcAft>
                <a:spcPct val="35000"/>
              </a:spcAft>
              <a:buFont typeface="Arial" panose="020B0604020202020204" pitchFamily="34" charset="0"/>
              <a:buChar char="•"/>
            </a:pPr>
            <a:r>
              <a:rPr lang="en-US" sz="2800" kern="1200" dirty="0"/>
              <a:t>Review </a:t>
            </a:r>
            <a:r>
              <a:rPr lang="en-US" sz="2800" kern="1200" dirty="0" err="1"/>
              <a:t>UMDegree</a:t>
            </a:r>
            <a:r>
              <a:rPr lang="en-US" sz="2800" kern="1200" dirty="0"/>
              <a:t> to make sure you ha</a:t>
            </a:r>
            <a:r>
              <a:rPr lang="en-US" sz="2800" dirty="0"/>
              <a:t>ve taken everything</a:t>
            </a:r>
            <a:endParaRPr lang="en-US" sz="2800" kern="1200" dirty="0"/>
          </a:p>
          <a:p>
            <a:endParaRPr lang="en-US" dirty="0"/>
          </a:p>
        </p:txBody>
      </p:sp>
    </p:spTree>
    <p:extLst>
      <p:ext uri="{BB962C8B-B14F-4D97-AF65-F5344CB8AC3E}">
        <p14:creationId xmlns:p14="http://schemas.microsoft.com/office/powerpoint/2010/main" val="2552405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36D29-F703-4806-AE7A-D143B566F004}"/>
              </a:ext>
            </a:extLst>
          </p:cNvPr>
          <p:cNvSpPr>
            <a:spLocks noGrp="1"/>
          </p:cNvSpPr>
          <p:nvPr>
            <p:ph type="title"/>
          </p:nvPr>
        </p:nvSpPr>
        <p:spPr>
          <a:xfrm>
            <a:off x="838200" y="641350"/>
            <a:ext cx="10515600" cy="1325563"/>
          </a:xfrm>
        </p:spPr>
        <p:txBody>
          <a:bodyPr>
            <a:normAutofit fontScale="90000"/>
          </a:bodyPr>
          <a:lstStyle/>
          <a:p>
            <a:r>
              <a:rPr lang="en-US" dirty="0"/>
              <a:t>Step #2 – Candidacy Form</a:t>
            </a:r>
            <a:br>
              <a:rPr lang="en-US" sz="1600" dirty="0"/>
            </a:br>
            <a:br>
              <a:rPr lang="en-US" sz="1600" dirty="0"/>
            </a:br>
            <a:r>
              <a:rPr lang="en-US" sz="1600" dirty="0"/>
              <a:t>	</a:t>
            </a:r>
            <a:r>
              <a:rPr lang="en-US" sz="3600" b="1" dirty="0"/>
              <a:t>Common Errors on Candidacy Forms</a:t>
            </a:r>
          </a:p>
        </p:txBody>
      </p:sp>
      <p:sp>
        <p:nvSpPr>
          <p:cNvPr id="3" name="TextBox 2">
            <a:extLst>
              <a:ext uri="{FF2B5EF4-FFF2-40B4-BE49-F238E27FC236}">
                <a16:creationId xmlns:a16="http://schemas.microsoft.com/office/drawing/2014/main" id="{B66616C7-E8B8-4481-BDF8-13EECACB9125}"/>
              </a:ext>
            </a:extLst>
          </p:cNvPr>
          <p:cNvSpPr txBox="1"/>
          <p:nvPr/>
        </p:nvSpPr>
        <p:spPr>
          <a:xfrm>
            <a:off x="1905000" y="2352675"/>
            <a:ext cx="745490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Not listing all classes required for your degree.  Electives does not mean Optional!</a:t>
            </a:r>
          </a:p>
          <a:p>
            <a:pPr marL="285750" indent="-285750">
              <a:buFont typeface="Arial" panose="020B0604020202020204" pitchFamily="34" charset="0"/>
              <a:buChar char="•"/>
            </a:pPr>
            <a:r>
              <a:rPr lang="en-US" dirty="0"/>
              <a:t>Incorrect hours and grades.  For current semester courses either list “IP” as the grade or leave it blank.</a:t>
            </a:r>
          </a:p>
          <a:p>
            <a:pPr marL="285750" indent="-285750">
              <a:buFont typeface="Arial" panose="020B0604020202020204" pitchFamily="34" charset="0"/>
              <a:buChar char="•"/>
            </a:pPr>
            <a:r>
              <a:rPr lang="en-US" dirty="0"/>
              <a:t>Incorrect degree or concentration</a:t>
            </a:r>
          </a:p>
          <a:p>
            <a:pPr marL="285750" indent="-285750">
              <a:buFont typeface="Arial" panose="020B0604020202020204" pitchFamily="34" charset="0"/>
              <a:buChar char="•"/>
            </a:pPr>
            <a:r>
              <a:rPr lang="en-US" dirty="0"/>
              <a:t>Filling out multiple forms – please don’t this causes confusion.</a:t>
            </a:r>
          </a:p>
          <a:p>
            <a:pPr marL="285750" indent="-285750">
              <a:buFont typeface="Arial" panose="020B0604020202020204" pitchFamily="34" charset="0"/>
              <a:buChar char="•"/>
            </a:pPr>
            <a:r>
              <a:rPr lang="en-US" dirty="0"/>
              <a:t>Listing courses not on your transcript (transfer credits, credit by exam, </a:t>
            </a:r>
            <a:r>
              <a:rPr lang="en-US" dirty="0" err="1"/>
              <a:t>etc</a:t>
            </a:r>
            <a:r>
              <a:rPr lang="en-US" dirty="0"/>
              <a:t>)</a:t>
            </a:r>
          </a:p>
          <a:p>
            <a:pPr marL="285750" indent="-285750">
              <a:buFont typeface="Arial" panose="020B0604020202020204" pitchFamily="34" charset="0"/>
              <a:buChar char="•"/>
            </a:pPr>
            <a:r>
              <a:rPr lang="en-US" dirty="0"/>
              <a:t>Please list all PREVIOUS Degrees – example – BS, 2017, Stanford University</a:t>
            </a:r>
          </a:p>
          <a:p>
            <a:endParaRPr lang="en-US" dirty="0"/>
          </a:p>
        </p:txBody>
      </p:sp>
    </p:spTree>
    <p:extLst>
      <p:ext uri="{BB962C8B-B14F-4D97-AF65-F5344CB8AC3E}">
        <p14:creationId xmlns:p14="http://schemas.microsoft.com/office/powerpoint/2010/main" val="2157540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3764</TotalTime>
  <Words>1341</Words>
  <Application>Microsoft Office PowerPoint</Application>
  <PresentationFormat>Widescreen</PresentationFormat>
  <Paragraphs>145</Paragraphs>
  <Slides>26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Bodoni 72 Book</vt:lpstr>
      <vt:lpstr>Calibri</vt:lpstr>
      <vt:lpstr>Calibri Light</vt:lpstr>
      <vt:lpstr>Office Theme</vt:lpstr>
      <vt:lpstr>How to Get to the Finish Line</vt:lpstr>
      <vt:lpstr>Graduation Analyst</vt:lpstr>
      <vt:lpstr>Steps Needed to Apply for Graduation</vt:lpstr>
      <vt:lpstr>Applying To Graduate – Step 1</vt:lpstr>
      <vt:lpstr>PowerPoint Presentation</vt:lpstr>
      <vt:lpstr>Step One - Notes</vt:lpstr>
      <vt:lpstr>Applying To Graduate – Step 2</vt:lpstr>
      <vt:lpstr>Step 2 –Candidacy forms/UMDegree</vt:lpstr>
      <vt:lpstr>Step #2 – Candidacy Form   Common Errors on Candidacy Forms</vt:lpstr>
      <vt:lpstr>General Information</vt:lpstr>
      <vt:lpstr>Deadlines for Degree Candidates</vt:lpstr>
      <vt:lpstr>Thesis/Dissertation Progression</vt:lpstr>
      <vt:lpstr>Thesis/Dissertation - Forms</vt:lpstr>
      <vt:lpstr>Thesis/Dissertation Guide</vt:lpstr>
      <vt:lpstr>Formating</vt:lpstr>
      <vt:lpstr>Next Step</vt:lpstr>
      <vt:lpstr>Thesis/Dissertation Review</vt:lpstr>
      <vt:lpstr>Recommendations &amp; Notes</vt:lpstr>
      <vt:lpstr>Certificates</vt:lpstr>
      <vt:lpstr>Where to find Information</vt:lpstr>
      <vt:lpstr>Student Tab Information</vt:lpstr>
      <vt:lpstr>UMDegree</vt:lpstr>
      <vt:lpstr>UMDegree – Ready to Graduate</vt:lpstr>
      <vt:lpstr>Degree Certification Process</vt:lpstr>
      <vt:lpstr>Thesis and Dissertation Credits</vt:lpstr>
      <vt:lpstr>I am here to help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Jazmine Patrice Phillips (jpphllp2)</dc:creator>
  <cp:lastModifiedBy>Peggy E Callahan (mcllahan)</cp:lastModifiedBy>
  <cp:revision>198</cp:revision>
  <cp:lastPrinted>2021-06-16T18:09:28Z</cp:lastPrinted>
  <dcterms:created xsi:type="dcterms:W3CDTF">2019-11-18T15:59:31Z</dcterms:created>
  <dcterms:modified xsi:type="dcterms:W3CDTF">2023-05-05T20:33:19Z</dcterms:modified>
</cp:coreProperties>
</file>